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0" r:id="rId2"/>
    <p:sldId id="260" r:id="rId3"/>
    <p:sldId id="301" r:id="rId4"/>
    <p:sldId id="342" r:id="rId5"/>
    <p:sldId id="303" r:id="rId6"/>
    <p:sldId id="333" r:id="rId7"/>
    <p:sldId id="307" r:id="rId8"/>
    <p:sldId id="304" r:id="rId9"/>
    <p:sldId id="305" r:id="rId10"/>
    <p:sldId id="306" r:id="rId11"/>
    <p:sldId id="326" r:id="rId12"/>
    <p:sldId id="343" r:id="rId13"/>
    <p:sldId id="344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37" r:id="rId25"/>
    <p:sldId id="338" r:id="rId26"/>
    <p:sldId id="320" r:id="rId27"/>
    <p:sldId id="321" r:id="rId28"/>
    <p:sldId id="341" r:id="rId29"/>
    <p:sldId id="323" r:id="rId30"/>
    <p:sldId id="324" r:id="rId31"/>
    <p:sldId id="325" r:id="rId32"/>
  </p:sldIdLst>
  <p:sldSz cx="9144000" cy="5143500" type="screen16x9"/>
  <p:notesSz cx="7104063" cy="10234613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4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5125" userDrawn="1">
          <p15:clr>
            <a:srgbClr val="A4A3A4"/>
          </p15:clr>
        </p15:guide>
        <p15:guide id="6" orient="horz" pos="6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рпова Анна Дмитриевна" initials="КАД" lastIdx="1" clrIdx="0">
    <p:extLst>
      <p:ext uri="{19B8F6BF-5375-455C-9EA6-DF929625EA0E}">
        <p15:presenceInfo xmlns:p15="http://schemas.microsoft.com/office/powerpoint/2012/main" userId="S-1-5-21-417890761-388646037-2193545323-289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01"/>
    <a:srgbClr val="FEC403"/>
    <a:srgbClr val="FFEE00"/>
    <a:srgbClr val="FFD800"/>
    <a:srgbClr val="FECE26"/>
    <a:srgbClr val="3D4C4D"/>
    <a:srgbClr val="3D4D4D"/>
    <a:srgbClr val="F7D221"/>
    <a:srgbClr val="0E339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6532" autoAdjust="0"/>
  </p:normalViewPr>
  <p:slideViewPr>
    <p:cSldViewPr snapToGrid="0" showGuides="1">
      <p:cViewPr varScale="1">
        <p:scale>
          <a:sx n="114" d="100"/>
          <a:sy n="114" d="100"/>
        </p:scale>
        <p:origin x="643" y="91"/>
      </p:cViewPr>
      <p:guideLst>
        <p:guide orient="horz" pos="2414"/>
        <p:guide pos="476"/>
        <p:guide pos="5488"/>
        <p:guide pos="5125"/>
        <p:guide orient="horz" pos="6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2088" y="-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78095" cy="512304"/>
          </a:xfrm>
          <a:prstGeom prst="rect">
            <a:avLst/>
          </a:prstGeom>
        </p:spPr>
        <p:txBody>
          <a:bodyPr vert="horz" lIns="94756" tIns="47380" rIns="94756" bIns="4738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09" y="0"/>
            <a:ext cx="3078095" cy="512304"/>
          </a:xfrm>
          <a:prstGeom prst="rect">
            <a:avLst/>
          </a:prstGeom>
        </p:spPr>
        <p:txBody>
          <a:bodyPr vert="horz" lIns="94756" tIns="47380" rIns="94756" bIns="4738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16095BC-E593-4154-BC39-607CE73E8AC6}" type="datetimeFigureOut">
              <a:rPr lang="ru-RU"/>
              <a:pPr>
                <a:defRPr/>
              </a:pPr>
              <a:t>27.04.2023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7" y="9720679"/>
            <a:ext cx="3078095" cy="512303"/>
          </a:xfrm>
          <a:prstGeom prst="rect">
            <a:avLst/>
          </a:prstGeom>
        </p:spPr>
        <p:txBody>
          <a:bodyPr vert="horz" lIns="94756" tIns="47380" rIns="94756" bIns="4738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09" y="9720679"/>
            <a:ext cx="3078095" cy="512303"/>
          </a:xfrm>
          <a:prstGeom prst="rect">
            <a:avLst/>
          </a:prstGeom>
        </p:spPr>
        <p:txBody>
          <a:bodyPr vert="horz" wrap="square" lIns="94756" tIns="47380" rIns="94756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AA006-DBB0-4D8F-A450-B1B7FB145E3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5745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8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0" tIns="47331" rIns="94660" bIns="47331" numCol="1" anchor="t" anchorCtr="0" compatLnSpc="1">
            <a:prstTxWarp prst="textNoShape">
              <a:avLst/>
            </a:prstTxWarp>
          </a:bodyPr>
          <a:lstStyle>
            <a:lvl1pPr algn="l" defTabSz="94650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44" y="0"/>
            <a:ext cx="3079758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0" tIns="47331" rIns="94660" bIns="47331" numCol="1" anchor="t" anchorCtr="0" compatLnSpc="1">
            <a:prstTxWarp prst="textNoShape">
              <a:avLst/>
            </a:prstTxWarp>
          </a:bodyPr>
          <a:lstStyle>
            <a:lvl1pPr algn="r" defTabSz="94650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525" y="766763"/>
            <a:ext cx="682783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80" y="4861156"/>
            <a:ext cx="5683915" cy="460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0" tIns="47331" rIns="94660" bIns="47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9"/>
            <a:ext cx="3079758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0" tIns="47331" rIns="94660" bIns="47331" numCol="1" anchor="b" anchorCtr="0" compatLnSpc="1">
            <a:prstTxWarp prst="textNoShape">
              <a:avLst/>
            </a:prstTxWarp>
          </a:bodyPr>
          <a:lstStyle>
            <a:lvl1pPr algn="l" defTabSz="94650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44" y="9720679"/>
            <a:ext cx="3079758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0" tIns="47331" rIns="94660" bIns="47331" numCol="1" anchor="b" anchorCtr="0" compatLnSpc="1">
            <a:prstTxWarp prst="textNoShape">
              <a:avLst/>
            </a:prstTxWarp>
          </a:bodyPr>
          <a:lstStyle>
            <a:lvl1pPr algn="r" defTabSz="945924" eaLnBrk="1" hangingPunct="1">
              <a:defRPr sz="1200"/>
            </a:lvl1pPr>
          </a:lstStyle>
          <a:p>
            <a:pPr>
              <a:defRPr/>
            </a:pPr>
            <a:fld id="{2ADE34E4-0DA4-457B-836A-FD2D615C3A3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53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B7C5C-BC93-4139-B307-670BA84EA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" y="-3940"/>
            <a:ext cx="9180000" cy="514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111856"/>
            <a:ext cx="6540299" cy="74379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2900"/>
              </a:lnSpc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28,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2</a:t>
            </a:r>
            <a:r>
              <a:rPr lang="en-US" dirty="0"/>
              <a:t>9</a:t>
            </a:r>
            <a:r>
              <a:rPr lang="ru-RU" dirty="0" err="1"/>
              <a:t>пт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774900" y="1110798"/>
            <a:ext cx="4498913" cy="184666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>Arial </a:t>
            </a:r>
            <a:r>
              <a:rPr lang="ru-RU" dirty="0"/>
              <a:t>12</a:t>
            </a:r>
            <a:r>
              <a:rPr lang="en-US" dirty="0"/>
              <a:t> 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2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rgbClr val="3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" y="-3940"/>
            <a:ext cx="9180000" cy="51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3940"/>
            <a:ext cx="9180000" cy="51507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rgbClr val="3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1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" y="-3940"/>
            <a:ext cx="9180000" cy="51507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4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1" y="-3940"/>
            <a:ext cx="9180000" cy="515079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74900" y="2314726"/>
            <a:ext cx="6540299" cy="84638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300"/>
              </a:lnSpc>
              <a:defRPr sz="3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Заголовок слайда  </a:t>
            </a:r>
            <a:r>
              <a:rPr lang="en-US" dirty="0"/>
              <a:t>Arial 32, </a:t>
            </a:r>
            <a:br>
              <a:rPr lang="en-US" dirty="0"/>
            </a:br>
            <a:r>
              <a:rPr lang="ru-RU" dirty="0" err="1"/>
              <a:t>межстроч</a:t>
            </a:r>
            <a:r>
              <a:rPr lang="ru-RU" dirty="0"/>
              <a:t>. интервал точно </a:t>
            </a:r>
            <a:r>
              <a:rPr lang="en-US" dirty="0"/>
              <a:t>33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95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5" y="-1364"/>
            <a:ext cx="9180000" cy="51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8638" y="432731"/>
            <a:ext cx="4043362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Содержание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4A78A704-79C5-4407-B9CA-A146B0D1DB3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89" r:id="rId4"/>
    <p:sldLayoutId id="2147483692" r:id="rId5"/>
    <p:sldLayoutId id="2147483694" r:id="rId6"/>
    <p:sldLayoutId id="2147483696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5pPr>
      <a:lvl6pPr marL="342884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1800">
          <a:solidFill>
            <a:srgbClr val="575A5A"/>
          </a:solidFill>
          <a:latin typeface="Arial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07" indent="-17144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90" indent="-17144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974" indent="-17144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856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05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jpeg"/><Relationship Id="rId21" Type="http://schemas.openxmlformats.org/officeDocument/2006/relationships/image" Target="../media/image120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17" Type="http://schemas.openxmlformats.org/officeDocument/2006/relationships/image" Target="../media/image116.pn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Relationship Id="rId14" Type="http://schemas.openxmlformats.org/officeDocument/2006/relationships/image" Target="../media/image11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0668" y="559253"/>
            <a:ext cx="55676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6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 компании </a:t>
            </a:r>
            <a:b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5579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B0595A-4C4B-41E4-9AE5-C79445688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6" y="884955"/>
            <a:ext cx="5760000" cy="29372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8DA6F3-2CCC-45D6-A365-1C63FAFE09BD}"/>
              </a:ext>
            </a:extLst>
          </p:cNvPr>
          <p:cNvSpPr/>
          <p:nvPr/>
        </p:nvSpPr>
        <p:spPr>
          <a:xfrm>
            <a:off x="1262924" y="1112815"/>
            <a:ext cx="2353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Визуализация процессов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84BF86-ED91-4A7D-9A87-173E2177A4E6}"/>
              </a:ext>
            </a:extLst>
          </p:cNvPr>
          <p:cNvSpPr/>
          <p:nvPr/>
        </p:nvSpPr>
        <p:spPr>
          <a:xfrm>
            <a:off x="758940" y="1545211"/>
            <a:ext cx="2353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Широкие коммуникационные возможности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B4524A-34F0-432D-8B1A-18E4DEBBEA81}"/>
              </a:ext>
            </a:extLst>
          </p:cNvPr>
          <p:cNvSpPr/>
          <p:nvPr/>
        </p:nvSpPr>
        <p:spPr>
          <a:xfrm>
            <a:off x="674697" y="2180388"/>
            <a:ext cx="1990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Наглядная аналитика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D90CAD-2624-49B1-9489-74499456D3E8}"/>
              </a:ext>
            </a:extLst>
          </p:cNvPr>
          <p:cNvSpPr/>
          <p:nvPr/>
        </p:nvSpPr>
        <p:spPr>
          <a:xfrm>
            <a:off x="758941" y="2705693"/>
            <a:ext cx="2353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Мощный редактор отчетов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3B40E3-4951-40FD-AEEE-BD95A2D90A70}"/>
              </a:ext>
            </a:extLst>
          </p:cNvPr>
          <p:cNvSpPr/>
          <p:nvPr/>
        </p:nvSpPr>
        <p:spPr>
          <a:xfrm>
            <a:off x="758940" y="3187863"/>
            <a:ext cx="28614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Управление событиями и тревогами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F5ADC0-AD6A-4209-9254-A8F54802B155}"/>
              </a:ext>
            </a:extLst>
          </p:cNvPr>
          <p:cNvSpPr/>
          <p:nvPr/>
        </p:nvSpPr>
        <p:spPr bwMode="auto">
          <a:xfrm>
            <a:off x="750897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Платформа для промышленной автоматизации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3F166CD-EF4D-4026-A407-8C0FDE069589}"/>
              </a:ext>
            </a:extLst>
          </p:cNvPr>
          <p:cNvGrpSpPr/>
          <p:nvPr/>
        </p:nvGrpSpPr>
        <p:grpSpPr>
          <a:xfrm>
            <a:off x="6120000" y="3817798"/>
            <a:ext cx="1928486" cy="369332"/>
            <a:chOff x="6473618" y="3817798"/>
            <a:chExt cx="1928486" cy="369332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347DB6A-C6EF-4CE5-8B7C-81D42A6C329C}"/>
                </a:ext>
              </a:extLst>
            </p:cNvPr>
            <p:cNvSpPr/>
            <p:nvPr/>
          </p:nvSpPr>
          <p:spPr>
            <a:xfrm>
              <a:off x="6553265" y="3852237"/>
              <a:ext cx="184883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www.masterscada.ru</a:t>
              </a:r>
              <a:endParaRPr lang="ru-RU" sz="1300" b="1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1523EB4B-780C-49DD-9DEA-D3F9F3B5C76F}"/>
                </a:ext>
              </a:extLst>
            </p:cNvPr>
            <p:cNvCxnSpPr/>
            <p:nvPr/>
          </p:nvCxnSpPr>
          <p:spPr bwMode="auto">
            <a:xfrm>
              <a:off x="6473618" y="3817798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4276A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71E8BF6-5AC5-479B-BDE9-56C568AD31E9}"/>
              </a:ext>
            </a:extLst>
          </p:cNvPr>
          <p:cNvSpPr/>
          <p:nvPr/>
        </p:nvSpPr>
        <p:spPr>
          <a:xfrm>
            <a:off x="760894" y="3752407"/>
            <a:ext cx="31587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Российская разработка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Концепция </a:t>
            </a:r>
            <a:r>
              <a:rPr lang="ru-RU" sz="1300" b="1" dirty="0" err="1"/>
              <a:t>Industry</a:t>
            </a:r>
            <a:r>
              <a:rPr lang="ru-RU" sz="1300" b="1" dirty="0"/>
              <a:t> 4.0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646549-9CB2-4139-A030-557FA430A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39" y="2173326"/>
            <a:ext cx="1523164" cy="2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2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EB551-4C8C-4933-BCD9-2E75665A3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6" y="905533"/>
            <a:ext cx="5760000" cy="293844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6089103" y="1563963"/>
            <a:ext cx="2231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Шкафы, боксы </a:t>
            </a:r>
            <a:br>
              <a:rPr lang="ru-RU" sz="1100" dirty="0"/>
            </a:br>
            <a:r>
              <a:rPr lang="ru-RU" sz="1100" dirty="0"/>
              <a:t>и принадлежности к ним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5573902" y="3230975"/>
            <a:ext cx="2819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Телекоммуникационное оборудование</a:t>
            </a:r>
            <a:br>
              <a:rPr lang="ru-RU" sz="1100" dirty="0"/>
            </a:br>
            <a:r>
              <a:rPr lang="ru-RU" sz="1100" dirty="0"/>
              <a:t>и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6543102" y="2182492"/>
            <a:ext cx="1636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Лампы, светильники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6089103" y="2646489"/>
            <a:ext cx="2231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 err="1"/>
              <a:t>Электроустановочные</a:t>
            </a:r>
            <a:r>
              <a:rPr lang="ru-RU" sz="1100" dirty="0"/>
              <a:t> </a:t>
            </a:r>
            <a:br>
              <a:rPr lang="ru-RU" sz="1100" dirty="0"/>
            </a:br>
            <a:r>
              <a:rPr lang="ru-RU" sz="1100" dirty="0"/>
              <a:t>и монтажные изделия, инструмент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5573903" y="1065845"/>
            <a:ext cx="1717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Оборудование защиты и коммутации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742882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>
                <a:latin typeface="Arial" charset="0"/>
              </a:rPr>
              <a:t>Оборудование для бюджетных проектов жилищного строительства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726ED6-BF52-4427-9A16-E144FB1856BC}"/>
              </a:ext>
            </a:extLst>
          </p:cNvPr>
          <p:cNvGrpSpPr/>
          <p:nvPr/>
        </p:nvGrpSpPr>
        <p:grpSpPr>
          <a:xfrm>
            <a:off x="6120000" y="3816440"/>
            <a:ext cx="1623916" cy="369332"/>
            <a:chOff x="6473618" y="3816440"/>
            <a:chExt cx="1623916" cy="36933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88F7377-ADCF-4BC2-9CB6-DDDB1FE25824}"/>
                </a:ext>
              </a:extLst>
            </p:cNvPr>
            <p:cNvSpPr/>
            <p:nvPr/>
          </p:nvSpPr>
          <p:spPr>
            <a:xfrm>
              <a:off x="6553265" y="3850879"/>
              <a:ext cx="154426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www.generica.su</a:t>
              </a:r>
              <a:endParaRPr lang="ru-RU" sz="1300" b="1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59D4636-CB07-49BE-8C1B-0649D6F7B4FC}"/>
                </a:ext>
              </a:extLst>
            </p:cNvPr>
            <p:cNvCxnSpPr/>
            <p:nvPr/>
          </p:nvCxnSpPr>
          <p:spPr bwMode="auto">
            <a:xfrm>
              <a:off x="6473618" y="3816440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3D4C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65187" y="3752542"/>
            <a:ext cx="37242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Качество по доступной цене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Оптимальный набор функций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28B220-34CF-4DA9-A562-534D06844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87" y="2182492"/>
            <a:ext cx="1505327" cy="1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1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39F24-1761-4609-9C63-CC6203819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1" y="878868"/>
            <a:ext cx="5760000" cy="29372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E75CE4-1887-46C6-B81B-EFE1A7520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80" y="1852247"/>
            <a:ext cx="1451738" cy="8756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1278729" y="1623495"/>
            <a:ext cx="18839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Поставка оборудования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1364454" y="3195255"/>
            <a:ext cx="23123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Эксплуатация и обслуживание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1092417" y="2168204"/>
            <a:ext cx="1636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Монтажные работы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1152102" y="2716019"/>
            <a:ext cx="2002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Пуско-наладочные работы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2235990" y="1103945"/>
            <a:ext cx="14203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742882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Решения для солнечной энергетики и накопления энергии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12FAF8-0969-453F-8A54-E11E876F67C6}"/>
              </a:ext>
            </a:extLst>
          </p:cNvPr>
          <p:cNvGrpSpPr/>
          <p:nvPr/>
        </p:nvGrpSpPr>
        <p:grpSpPr>
          <a:xfrm>
            <a:off x="6120000" y="3816440"/>
            <a:ext cx="2005923" cy="369332"/>
            <a:chOff x="6473618" y="3816440"/>
            <a:chExt cx="2005923" cy="36933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88F7377-ADCF-4BC2-9CB6-DDDB1FE25824}"/>
                </a:ext>
              </a:extLst>
            </p:cNvPr>
            <p:cNvSpPr/>
            <p:nvPr/>
          </p:nvSpPr>
          <p:spPr>
            <a:xfrm>
              <a:off x="6519645" y="3850879"/>
              <a:ext cx="1959896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300" b="1" dirty="0">
                  <a:solidFill>
                    <a:srgbClr val="3F3F3F"/>
                  </a:solidFill>
                </a:rPr>
                <a:t>www.neosunenergy.ru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59D4636-CB07-49BE-8C1B-0649D6F7B4FC}"/>
                </a:ext>
              </a:extLst>
            </p:cNvPr>
            <p:cNvCxnSpPr/>
            <p:nvPr/>
          </p:nvCxnSpPr>
          <p:spPr bwMode="auto">
            <a:xfrm>
              <a:off x="6473618" y="3816440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E61D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65186" y="3752542"/>
            <a:ext cx="47354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marR="0" lvl="0" indent="-144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Оптимальные решения «под ключ»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Инжиниринговая компания с многолетним опытом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21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619FF-A2C8-4394-9A43-855F423CD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6" y="887381"/>
            <a:ext cx="5760000" cy="29372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8DA6F3-2CCC-45D6-A365-1C63FAFE09BD}"/>
              </a:ext>
            </a:extLst>
          </p:cNvPr>
          <p:cNvSpPr/>
          <p:nvPr/>
        </p:nvSpPr>
        <p:spPr>
          <a:xfrm>
            <a:off x="5538068" y="1062867"/>
            <a:ext cx="2865582" cy="38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900" dirty="0" err="1"/>
              <a:t>Энергосервис</a:t>
            </a:r>
            <a:r>
              <a:rPr lang="ru-RU" sz="900" dirty="0"/>
              <a:t>: модернизация систем внутреннего и уличного освещения, теплового хозяйства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84BF86-ED91-4A7D-9A87-173E2177A4E6}"/>
              </a:ext>
            </a:extLst>
          </p:cNvPr>
          <p:cNvSpPr/>
          <p:nvPr/>
        </p:nvSpPr>
        <p:spPr>
          <a:xfrm>
            <a:off x="6476961" y="2028285"/>
            <a:ext cx="2353554" cy="541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900" dirty="0"/>
              <a:t>Концессия: строительство </a:t>
            </a:r>
            <a:br>
              <a:rPr lang="ru-RU" sz="900" dirty="0"/>
            </a:br>
            <a:r>
              <a:rPr lang="ru-RU" sz="900" dirty="0"/>
              <a:t>и эксплуатация объектов инфраструктуры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B4524A-34F0-432D-8B1A-18E4DEBBEA81}"/>
              </a:ext>
            </a:extLst>
          </p:cNvPr>
          <p:cNvSpPr/>
          <p:nvPr/>
        </p:nvSpPr>
        <p:spPr>
          <a:xfrm>
            <a:off x="6046696" y="1539332"/>
            <a:ext cx="2346538" cy="38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900" dirty="0"/>
              <a:t>Лизинг: поставка оборудования </a:t>
            </a:r>
            <a:br>
              <a:rPr lang="ru-RU" sz="900" dirty="0"/>
            </a:br>
            <a:r>
              <a:rPr lang="ru-RU" sz="900" dirty="0"/>
              <a:t>в долгосрочную финансовую аренду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D90CAD-2624-49B1-9489-74499456D3E8}"/>
              </a:ext>
            </a:extLst>
          </p:cNvPr>
          <p:cNvSpPr/>
          <p:nvPr/>
        </p:nvSpPr>
        <p:spPr>
          <a:xfrm>
            <a:off x="6046177" y="2636152"/>
            <a:ext cx="2353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900" dirty="0"/>
              <a:t>Необеспеченный лизинг </a:t>
            </a:r>
            <a:br>
              <a:rPr lang="ru-RU" sz="900" dirty="0"/>
            </a:br>
            <a:r>
              <a:rPr lang="ru-RU" sz="900" dirty="0"/>
              <a:t>по всему спектру продукции IEK GROUP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3B40E3-4951-40FD-AEEE-BD95A2D90A70}"/>
              </a:ext>
            </a:extLst>
          </p:cNvPr>
          <p:cNvSpPr/>
          <p:nvPr/>
        </p:nvSpPr>
        <p:spPr>
          <a:xfrm>
            <a:off x="5538968" y="3134539"/>
            <a:ext cx="2861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900" dirty="0"/>
              <a:t>Услуги генподряда </a:t>
            </a:r>
            <a:br>
              <a:rPr lang="ru-RU" sz="900" dirty="0"/>
            </a:br>
            <a:r>
              <a:rPr lang="ru-RU" sz="900" dirty="0"/>
              <a:t>для сторонних инвесторов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F5ADC0-AD6A-4209-9254-A8F54802B155}"/>
              </a:ext>
            </a:extLst>
          </p:cNvPr>
          <p:cNvSpPr/>
          <p:nvPr/>
        </p:nvSpPr>
        <p:spPr bwMode="auto">
          <a:xfrm>
            <a:off x="750896" y="334670"/>
            <a:ext cx="6794417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Финансирование проектов по энергосбережению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391E12D-20ED-45BA-9345-DBDDEE220096}"/>
              </a:ext>
            </a:extLst>
          </p:cNvPr>
          <p:cNvGrpSpPr/>
          <p:nvPr/>
        </p:nvGrpSpPr>
        <p:grpSpPr>
          <a:xfrm>
            <a:off x="6120000" y="3821196"/>
            <a:ext cx="1626409" cy="369332"/>
            <a:chOff x="6461507" y="3821196"/>
            <a:chExt cx="1626409" cy="369332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347DB6A-C6EF-4CE5-8B7C-81D42A6C329C}"/>
                </a:ext>
              </a:extLst>
            </p:cNvPr>
            <p:cNvSpPr/>
            <p:nvPr/>
          </p:nvSpPr>
          <p:spPr>
            <a:xfrm>
              <a:off x="6553265" y="3852237"/>
              <a:ext cx="153465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www.profesko.ru</a:t>
              </a:r>
              <a:endParaRPr lang="ru-RU" sz="1300" b="1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1523EB4B-780C-49DD-9DEA-D3F9F3B5C76F}"/>
                </a:ext>
              </a:extLst>
            </p:cNvPr>
            <p:cNvCxnSpPr/>
            <p:nvPr/>
          </p:nvCxnSpPr>
          <p:spPr bwMode="auto">
            <a:xfrm>
              <a:off x="6461507" y="3821196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9B1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71E8BF6-5AC5-479B-BDE9-56C568AD31E9}"/>
              </a:ext>
            </a:extLst>
          </p:cNvPr>
          <p:cNvSpPr/>
          <p:nvPr/>
        </p:nvSpPr>
        <p:spPr>
          <a:xfrm>
            <a:off x="760893" y="3859668"/>
            <a:ext cx="44601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Инвестиции в энергоэффективные проекты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A361BF-61FA-4415-955B-D3A28CBB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7" y="1390311"/>
            <a:ext cx="1787604" cy="178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7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C1D5718-0786-4A51-960E-722B49F6F0B5}"/>
              </a:ext>
            </a:extLst>
          </p:cNvPr>
          <p:cNvGrpSpPr/>
          <p:nvPr/>
        </p:nvGrpSpPr>
        <p:grpSpPr>
          <a:xfrm>
            <a:off x="610434" y="1053690"/>
            <a:ext cx="7617486" cy="4520392"/>
            <a:chOff x="820711" y="1087459"/>
            <a:chExt cx="8156465" cy="4840234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999B34-8BA1-44A7-AEAB-BA5B7B44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11" y="1087459"/>
              <a:ext cx="8156465" cy="484023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A3787A5-761E-4708-A1FD-50A444EB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19" y="2852801"/>
              <a:ext cx="209784" cy="1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5A64643-36FC-4AA0-BF2A-03378718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152" y="2845484"/>
              <a:ext cx="209784" cy="1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F69B7C0-B783-4DEC-8307-536728A7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479" y="3473041"/>
              <a:ext cx="209784" cy="180000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DC18BC88-4D10-44DB-855F-80C8B66B0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394" y="3407828"/>
              <a:ext cx="209784" cy="180000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20A47F8-A7FA-45EA-A087-FA0A87E2A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619" y="2750389"/>
              <a:ext cx="209784" cy="1800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870C4D56-FED2-4801-9E6B-78D5239C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209" y="3057625"/>
              <a:ext cx="209784" cy="180000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D877D31-AEEE-4942-9C80-5811E780F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117" y="3401439"/>
              <a:ext cx="209784" cy="18000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468CB96-9693-41AA-8FB9-C7A673F68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24" y="3379494"/>
              <a:ext cx="209784" cy="18000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5AA07B8-995A-4AB3-8F36-9970115C9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425" y="4111016"/>
              <a:ext cx="209784" cy="18000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569840F-1D2A-4D69-8966-8416C252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046" y="2712618"/>
              <a:ext cx="171705" cy="2114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CF31B2D-F074-4318-8C5B-7E0466AF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590" y="3032801"/>
              <a:ext cx="171705" cy="211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A7A864B-0924-4271-AC74-1D601619A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727" y="2829989"/>
              <a:ext cx="171705" cy="211439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32CB2C7-DE10-44BD-8853-FDFF9A02FC61}"/>
                </a:ext>
              </a:extLst>
            </p:cNvPr>
            <p:cNvSpPr/>
            <p:nvPr/>
          </p:nvSpPr>
          <p:spPr>
            <a:xfrm>
              <a:off x="1663291" y="2814630"/>
              <a:ext cx="558503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Рига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9AC6CA19-333D-422C-9DE1-9A3744BFFFA3}"/>
                </a:ext>
              </a:extLst>
            </p:cNvPr>
            <p:cNvSpPr/>
            <p:nvPr/>
          </p:nvSpPr>
          <p:spPr>
            <a:xfrm>
              <a:off x="1727388" y="3229180"/>
              <a:ext cx="881635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Кишинев</a:t>
              </a: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9F562DF3-E45C-497C-96B0-DF2F6AAB3CF0}"/>
                </a:ext>
              </a:extLst>
            </p:cNvPr>
            <p:cNvSpPr/>
            <p:nvPr/>
          </p:nvSpPr>
          <p:spPr>
            <a:xfrm>
              <a:off x="2733875" y="2539980"/>
              <a:ext cx="764132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Москва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E3C45672-1C50-4108-B425-371631294F35}"/>
                </a:ext>
              </a:extLst>
            </p:cNvPr>
            <p:cNvSpPr/>
            <p:nvPr/>
          </p:nvSpPr>
          <p:spPr>
            <a:xfrm>
              <a:off x="2375211" y="3006573"/>
              <a:ext cx="980777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Ясногорск</a:t>
              </a: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37171B3D-EA83-497C-BBB4-C23F51249276}"/>
                </a:ext>
              </a:extLst>
            </p:cNvPr>
            <p:cNvSpPr/>
            <p:nvPr/>
          </p:nvSpPr>
          <p:spPr>
            <a:xfrm>
              <a:off x="4648607" y="2707113"/>
              <a:ext cx="732920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Казань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AF848660-8753-4D70-8D98-74F10AB675DE}"/>
                </a:ext>
              </a:extLst>
            </p:cNvPr>
            <p:cNvSpPr/>
            <p:nvPr/>
          </p:nvSpPr>
          <p:spPr>
            <a:xfrm>
              <a:off x="4888561" y="3010457"/>
              <a:ext cx="1190078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Новосибирск</a:t>
              </a: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63259C7D-9AFE-4BA2-BBB5-A89EF61AA78D}"/>
                </a:ext>
              </a:extLst>
            </p:cNvPr>
            <p:cNvSpPr/>
            <p:nvPr/>
          </p:nvSpPr>
          <p:spPr>
            <a:xfrm>
              <a:off x="4167022" y="3365006"/>
              <a:ext cx="804523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Алматы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CDF8ECDF-E2B6-4A5C-A740-C7F5B27A1537}"/>
                </a:ext>
              </a:extLst>
            </p:cNvPr>
            <p:cNvSpPr/>
            <p:nvPr/>
          </p:nvSpPr>
          <p:spPr>
            <a:xfrm>
              <a:off x="5048210" y="3523882"/>
              <a:ext cx="1090935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/>
                <a:t>Улан-Батор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997E417-1929-456A-AD78-6F6015DEA3BC}"/>
                </a:ext>
              </a:extLst>
            </p:cNvPr>
            <p:cNvSpPr/>
            <p:nvPr/>
          </p:nvSpPr>
          <p:spPr>
            <a:xfrm>
              <a:off x="5319062" y="4075626"/>
              <a:ext cx="690693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Нинбо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17411FA5-72DC-4E0D-A4DE-90924CF73452}"/>
                </a:ext>
              </a:extLst>
            </p:cNvPr>
            <p:cNvSpPr/>
            <p:nvPr/>
          </p:nvSpPr>
          <p:spPr>
            <a:xfrm>
              <a:off x="6144735" y="3500804"/>
              <a:ext cx="1223125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Владивосток </a:t>
              </a: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78474B1-A61B-4DA1-86BB-1D9F1D50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387" y="3576544"/>
              <a:ext cx="209784" cy="18000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15B46DDF-93F5-4E86-96A2-E7CFADCB326B}"/>
                </a:ext>
              </a:extLst>
            </p:cNvPr>
            <p:cNvSpPr/>
            <p:nvPr/>
          </p:nvSpPr>
          <p:spPr>
            <a:xfrm>
              <a:off x="2662896" y="3693114"/>
              <a:ext cx="846750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/>
                <a:t>Тбилиси</a:t>
              </a:r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EC0A0B5-0881-4306-AF16-4266DD914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607" y="3707109"/>
              <a:ext cx="209784" cy="180000"/>
            </a:xfrm>
            <a:prstGeom prst="rect">
              <a:avLst/>
            </a:prstGeom>
          </p:spPr>
        </p:pic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5EDABE88-982D-4DB3-B498-2A99D0F5D4E6}"/>
                </a:ext>
              </a:extLst>
            </p:cNvPr>
            <p:cNvSpPr/>
            <p:nvPr/>
          </p:nvSpPr>
          <p:spPr>
            <a:xfrm>
              <a:off x="3584604" y="3825012"/>
              <a:ext cx="855930" cy="299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/>
                <a:t>Ташкент</a:t>
              </a: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5AFFAED-5688-41BD-92BD-F25F4986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681" y="4855833"/>
              <a:ext cx="209783" cy="180000"/>
            </a:xfrm>
            <a:prstGeom prst="rect">
              <a:avLst/>
            </a:prstGeom>
          </p:spPr>
        </p:pic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DF4450EC-451E-4ED1-ABD8-E8577FB8C1D7}"/>
                </a:ext>
              </a:extLst>
            </p:cNvPr>
            <p:cNvSpPr/>
            <p:nvPr/>
          </p:nvSpPr>
          <p:spPr>
            <a:xfrm>
              <a:off x="5667034" y="4808665"/>
              <a:ext cx="861989" cy="28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/>
                <a:t>Хошимин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EC615CB-E2F5-44E4-B4EC-914F05BA49CE}"/>
              </a:ext>
            </a:extLst>
          </p:cNvPr>
          <p:cNvGrpSpPr/>
          <p:nvPr/>
        </p:nvGrpSpPr>
        <p:grpSpPr>
          <a:xfrm>
            <a:off x="872648" y="915784"/>
            <a:ext cx="7025566" cy="1315265"/>
            <a:chOff x="872648" y="934312"/>
            <a:chExt cx="7025566" cy="131526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E2620D6-F0AF-4CCE-BB9A-B4B9242B4B78}"/>
                </a:ext>
              </a:extLst>
            </p:cNvPr>
            <p:cNvSpPr/>
            <p:nvPr/>
          </p:nvSpPr>
          <p:spPr>
            <a:xfrm>
              <a:off x="872648" y="934312"/>
              <a:ext cx="14253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>
                  <a:solidFill>
                    <a:srgbClr val="2C4190"/>
                  </a:solidFill>
                </a:rPr>
                <a:t>металлообработка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D4F3EB0-B3E4-40E7-8972-963F44295EE3}"/>
                </a:ext>
              </a:extLst>
            </p:cNvPr>
            <p:cNvSpPr/>
            <p:nvPr/>
          </p:nvSpPr>
          <p:spPr>
            <a:xfrm>
              <a:off x="2616975" y="934312"/>
              <a:ext cx="82266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>
                  <a:solidFill>
                    <a:srgbClr val="2C4190"/>
                  </a:solidFill>
                </a:rPr>
                <a:t>экструзия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2D49701-D8F6-41E9-B0CC-6A62F4FBD30D}"/>
                </a:ext>
              </a:extLst>
            </p:cNvPr>
            <p:cNvSpPr/>
            <p:nvPr/>
          </p:nvSpPr>
          <p:spPr>
            <a:xfrm>
              <a:off x="4190581" y="934312"/>
              <a:ext cx="5613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>
                  <a:solidFill>
                    <a:srgbClr val="2C4190"/>
                  </a:solidFill>
                </a:rPr>
                <a:t>литье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63F7D6E-D1D4-4C9A-85FE-0ED03359F29C}"/>
                </a:ext>
              </a:extLst>
            </p:cNvPr>
            <p:cNvSpPr/>
            <p:nvPr/>
          </p:nvSpPr>
          <p:spPr>
            <a:xfrm>
              <a:off x="5321759" y="934312"/>
              <a:ext cx="118494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>
                  <a:solidFill>
                    <a:srgbClr val="2C4190"/>
                  </a:solidFill>
                </a:rPr>
                <a:t>металлопрокат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19BF819-D947-4DFB-9181-E40D455451A7}"/>
                </a:ext>
              </a:extLst>
            </p:cNvPr>
            <p:cNvSpPr/>
            <p:nvPr/>
          </p:nvSpPr>
          <p:spPr>
            <a:xfrm>
              <a:off x="6825637" y="934312"/>
              <a:ext cx="10631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>
                  <a:solidFill>
                    <a:srgbClr val="2C4190"/>
                  </a:solidFill>
                </a:rPr>
                <a:t>светотехника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FD59AF-8639-48BE-960B-E7823E180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322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22D8E81-3C1E-4E0E-B898-EB857E867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284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27E13D8-194C-427F-A5CA-6F0BD11F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246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1C90A5A-4D06-479D-841F-54A2BBE40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08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A1F6F-6769-443C-BC0E-99BEEDE39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172" y="1283359"/>
              <a:ext cx="1082042" cy="96621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ABBD522-401B-4365-AB96-9E7E9BD97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6" y="3221543"/>
            <a:ext cx="209784" cy="18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D3A785-6E2F-4535-AC6B-6F907DEAC0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6" y="2419754"/>
            <a:ext cx="204644" cy="25200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D776D74-043F-403B-B49A-4B9AA5E35E28}"/>
              </a:ext>
            </a:extLst>
          </p:cNvPr>
          <p:cNvSpPr/>
          <p:nvPr/>
        </p:nvSpPr>
        <p:spPr>
          <a:xfrm>
            <a:off x="6777011" y="2657754"/>
            <a:ext cx="13356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Производственные </a:t>
            </a:r>
          </a:p>
          <a:p>
            <a:r>
              <a:rPr lang="ru-RU" sz="900" dirty="0"/>
              <a:t>комплексы </a:t>
            </a:r>
            <a:endParaRPr lang="en-US" sz="900" dirty="0"/>
          </a:p>
          <a:p>
            <a:r>
              <a:rPr lang="en-US" sz="900" dirty="0"/>
              <a:t>IEK GROUP </a:t>
            </a:r>
            <a:r>
              <a:rPr lang="ru-RU" sz="900" dirty="0"/>
              <a:t>в России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5926F1F-7C52-4BF2-BFC1-E25D38F245AF}"/>
              </a:ext>
            </a:extLst>
          </p:cNvPr>
          <p:cNvSpPr/>
          <p:nvPr/>
        </p:nvSpPr>
        <p:spPr>
          <a:xfrm>
            <a:off x="6777011" y="3383794"/>
            <a:ext cx="13676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Отгрузочные центры </a:t>
            </a:r>
            <a:endParaRPr lang="en-US" sz="900" dirty="0"/>
          </a:p>
          <a:p>
            <a:r>
              <a:rPr lang="ru-RU" sz="900" dirty="0"/>
              <a:t>IEK GROUP в России </a:t>
            </a:r>
          </a:p>
          <a:p>
            <a:r>
              <a:rPr lang="ru-RU" sz="900" dirty="0"/>
              <a:t>и за рубежом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80DF27C-D8A3-42ED-B0B2-EC0B07005BEF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Сделано в России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F330775-F891-40FC-9477-A5E1590F7B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80" y="2466461"/>
            <a:ext cx="209784" cy="18530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C447E4D-6F13-4715-9B96-2A88F344E2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6" y="4002786"/>
            <a:ext cx="209784" cy="185309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5926F1F-7C52-4BF2-BFC1-E25D38F245AF}"/>
              </a:ext>
            </a:extLst>
          </p:cNvPr>
          <p:cNvSpPr/>
          <p:nvPr/>
        </p:nvSpPr>
        <p:spPr>
          <a:xfrm>
            <a:off x="6777011" y="4188095"/>
            <a:ext cx="1196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Разработка программного обеспечения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569840F-1D2A-4D69-8966-8416C2524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61" y="2566317"/>
            <a:ext cx="160359" cy="19746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66D012D-51C1-446C-9F64-E9C600C4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2" y="2258844"/>
            <a:ext cx="160359" cy="19746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F21E4F9-7D26-4B2E-847D-BDFFD997B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17" y="2258844"/>
            <a:ext cx="160359" cy="19746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29D9FD5-1FC9-407B-ADBA-FC91EF018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68" y="2467068"/>
            <a:ext cx="195921" cy="1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F1C12B1-2500-498D-9AEB-B0F0D0A2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9" b="14599"/>
          <a:stretch/>
        </p:blipFill>
        <p:spPr>
          <a:xfrm>
            <a:off x="3309947" y="1021762"/>
            <a:ext cx="5116308" cy="2951843"/>
          </a:xfrm>
          <a:custGeom>
            <a:avLst/>
            <a:gdLst>
              <a:gd name="connsiteX0" fmla="*/ 0 w 5116308"/>
              <a:gd name="connsiteY0" fmla="*/ 0 h 2951843"/>
              <a:gd name="connsiteX1" fmla="*/ 5116308 w 5116308"/>
              <a:gd name="connsiteY1" fmla="*/ 0 h 2951843"/>
              <a:gd name="connsiteX2" fmla="*/ 5116308 w 5116308"/>
              <a:gd name="connsiteY2" fmla="*/ 2951843 h 2951843"/>
              <a:gd name="connsiteX3" fmla="*/ 0 w 5116308"/>
              <a:gd name="connsiteY3" fmla="*/ 2951843 h 295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308" h="2951843">
                <a:moveTo>
                  <a:pt x="0" y="0"/>
                </a:moveTo>
                <a:lnTo>
                  <a:pt x="5116308" y="0"/>
                </a:lnTo>
                <a:lnTo>
                  <a:pt x="5116308" y="2951843"/>
                </a:lnTo>
                <a:lnTo>
                  <a:pt x="0" y="2951843"/>
                </a:lnTo>
                <a:close/>
              </a:path>
            </a:pathLst>
          </a:cu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DDD8D6-B334-4FEC-9C30-15A4C00C977F}"/>
              </a:ext>
            </a:extLst>
          </p:cNvPr>
          <p:cNvSpPr/>
          <p:nvPr/>
        </p:nvSpPr>
        <p:spPr bwMode="auto">
          <a:xfrm>
            <a:off x="741970" y="1000926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1CCD0A-253B-4B19-A8A4-734173F6F70E}"/>
              </a:ext>
            </a:extLst>
          </p:cNvPr>
          <p:cNvSpPr/>
          <p:nvPr/>
        </p:nvSpPr>
        <p:spPr bwMode="auto">
          <a:xfrm>
            <a:off x="827704" y="1091616"/>
            <a:ext cx="1948834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9087CA-3A85-430E-8554-0750F04B1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1250413"/>
            <a:ext cx="482330" cy="401434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5D43C6-771C-4B78-9D93-B1405C2D2AFE}"/>
              </a:ext>
            </a:extLst>
          </p:cNvPr>
          <p:cNvSpPr/>
          <p:nvPr/>
        </p:nvSpPr>
        <p:spPr>
          <a:xfrm>
            <a:off x="1430952" y="1219979"/>
            <a:ext cx="1135247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100" dirty="0"/>
              <a:t>Масштабная </a:t>
            </a:r>
          </a:p>
          <a:p>
            <a:r>
              <a:rPr lang="ru-RU" sz="1100" dirty="0"/>
              <a:t>модернизация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C6B09A-E499-493E-A5C8-F95706FE45D2}"/>
              </a:ext>
            </a:extLst>
          </p:cNvPr>
          <p:cNvSpPr/>
          <p:nvPr/>
        </p:nvSpPr>
        <p:spPr bwMode="auto">
          <a:xfrm>
            <a:off x="750897" y="2037381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CF1378-F52F-41CF-9E1D-28EF4CE537DB}"/>
              </a:ext>
            </a:extLst>
          </p:cNvPr>
          <p:cNvSpPr/>
          <p:nvPr/>
        </p:nvSpPr>
        <p:spPr bwMode="auto">
          <a:xfrm>
            <a:off x="827704" y="2128071"/>
            <a:ext cx="1679416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ACAB1D-E880-4844-B23D-DF85F1C6F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2182292"/>
            <a:ext cx="358235" cy="574115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F22FF4-99A6-48F7-A33D-5983E5AC3AAD}"/>
              </a:ext>
            </a:extLst>
          </p:cNvPr>
          <p:cNvSpPr/>
          <p:nvPr/>
        </p:nvSpPr>
        <p:spPr>
          <a:xfrm>
            <a:off x="1430952" y="2256434"/>
            <a:ext cx="925253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100" dirty="0"/>
              <a:t>Рост </a:t>
            </a:r>
          </a:p>
          <a:p>
            <a:r>
              <a:rPr lang="ru-RU" sz="1100" dirty="0"/>
              <a:t>мощностей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F99F27D-5459-439E-AFCF-56C5F86FD039}"/>
              </a:ext>
            </a:extLst>
          </p:cNvPr>
          <p:cNvSpPr/>
          <p:nvPr/>
        </p:nvSpPr>
        <p:spPr bwMode="auto">
          <a:xfrm>
            <a:off x="750897" y="3073835"/>
            <a:ext cx="900000" cy="899770"/>
          </a:xfrm>
          <a:prstGeom prst="rect">
            <a:avLst/>
          </a:prstGeom>
          <a:solidFill>
            <a:srgbClr val="F8CF0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6EE5263-D8AF-4AFD-BA42-42ADA124EE51}"/>
              </a:ext>
            </a:extLst>
          </p:cNvPr>
          <p:cNvSpPr/>
          <p:nvPr/>
        </p:nvSpPr>
        <p:spPr bwMode="auto">
          <a:xfrm>
            <a:off x="827704" y="3164525"/>
            <a:ext cx="2291734" cy="718391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122D2E-1D83-43BD-AEBB-7CE10B01A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8" y="3292756"/>
            <a:ext cx="436049" cy="436049"/>
          </a:xfrm>
          <a:prstGeom prst="rect">
            <a:avLst/>
          </a:prstGeom>
          <a:ln>
            <a:noFill/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337C59F-FC74-4AA3-9A99-5BBF00CB3991}"/>
              </a:ext>
            </a:extLst>
          </p:cNvPr>
          <p:cNvSpPr/>
          <p:nvPr/>
        </p:nvSpPr>
        <p:spPr>
          <a:xfrm>
            <a:off x="1430952" y="3292888"/>
            <a:ext cx="1645002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100" dirty="0"/>
              <a:t>Автоматизированные </a:t>
            </a:r>
          </a:p>
          <a:p>
            <a:r>
              <a:rPr lang="ru-RU" sz="1100" dirty="0"/>
              <a:t>линии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A408AED-C558-4714-8FD1-3EB4058B7434}"/>
              </a:ext>
            </a:extLst>
          </p:cNvPr>
          <p:cNvGrpSpPr/>
          <p:nvPr/>
        </p:nvGrpSpPr>
        <p:grpSpPr>
          <a:xfrm>
            <a:off x="3603491" y="1553184"/>
            <a:ext cx="4356799" cy="2277402"/>
            <a:chOff x="1179132" y="3028950"/>
            <a:chExt cx="4356799" cy="22774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CBCE6B0-A17B-4E98-9D59-56AD1B59DFAD}"/>
                </a:ext>
              </a:extLst>
            </p:cNvPr>
            <p:cNvSpPr/>
            <p:nvPr/>
          </p:nvSpPr>
          <p:spPr bwMode="auto">
            <a:xfrm>
              <a:off x="1179132" y="3028950"/>
              <a:ext cx="1211643" cy="410472"/>
            </a:xfrm>
            <a:prstGeom prst="rect">
              <a:avLst/>
            </a:prstGeom>
            <a:solidFill>
              <a:srgbClr val="F8CF01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latin typeface="Arial" charset="0"/>
                </a:rPr>
                <a:t> 2,2</a:t>
              </a:r>
              <a:r>
                <a:rPr lang="ru-RU" sz="1600" dirty="0">
                  <a:latin typeface="Arial" charset="0"/>
                </a:rPr>
                <a:t> </a:t>
              </a:r>
              <a:r>
                <a:rPr lang="ru-RU" sz="1200" dirty="0">
                  <a:latin typeface="Arial" charset="0"/>
                </a:rPr>
                <a:t>млн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380946B-F616-40E3-9E1C-DC293BC44FBC}"/>
                </a:ext>
              </a:extLst>
            </p:cNvPr>
            <p:cNvSpPr/>
            <p:nvPr/>
          </p:nvSpPr>
          <p:spPr bwMode="auto">
            <a:xfrm>
              <a:off x="2469768" y="3028950"/>
              <a:ext cx="2214394" cy="410472"/>
            </a:xfrm>
            <a:prstGeom prst="rect">
              <a:avLst/>
            </a:prstGeom>
            <a:solidFill>
              <a:srgbClr val="F8CF01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200" dirty="0">
                  <a:latin typeface="Arial" charset="0"/>
                </a:rPr>
                <a:t>металлических корпусов</a:t>
              </a:r>
              <a:endParaRPr kumimoji="0" 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8161B09-625C-4776-98B1-DDCBEBBBC30A}"/>
                </a:ext>
              </a:extLst>
            </p:cNvPr>
            <p:cNvSpPr/>
            <p:nvPr/>
          </p:nvSpPr>
          <p:spPr bwMode="auto">
            <a:xfrm>
              <a:off x="1179132" y="3495683"/>
              <a:ext cx="1211643" cy="410472"/>
            </a:xfrm>
            <a:prstGeom prst="rect">
              <a:avLst/>
            </a:prstGeom>
            <a:solidFill>
              <a:srgbClr val="2C4190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5,9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млн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1E39EB1-18AF-4325-92A8-E9D5841B63E3}"/>
                </a:ext>
              </a:extLst>
            </p:cNvPr>
            <p:cNvSpPr/>
            <p:nvPr/>
          </p:nvSpPr>
          <p:spPr bwMode="auto">
            <a:xfrm>
              <a:off x="2469769" y="3495683"/>
              <a:ext cx="1929978" cy="410472"/>
            </a:xfrm>
            <a:prstGeom prst="rect">
              <a:avLst/>
            </a:prstGeom>
            <a:solidFill>
              <a:srgbClr val="2C4190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пластиковых боксов</a:t>
              </a:r>
              <a:endParaRPr kumimoji="0" lang="ru-RU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64B7E78-C321-4BC1-B67B-107304F60910}"/>
                </a:ext>
              </a:extLst>
            </p:cNvPr>
            <p:cNvSpPr/>
            <p:nvPr/>
          </p:nvSpPr>
          <p:spPr bwMode="auto">
            <a:xfrm>
              <a:off x="1179132" y="3962416"/>
              <a:ext cx="1211643" cy="410472"/>
            </a:xfrm>
            <a:prstGeom prst="rect">
              <a:avLst/>
            </a:prstGeom>
            <a:solidFill>
              <a:srgbClr val="70AC32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26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млн м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E0D26F2-79B6-4653-B138-59704198B19E}"/>
                </a:ext>
              </a:extLst>
            </p:cNvPr>
            <p:cNvSpPr/>
            <p:nvPr/>
          </p:nvSpPr>
          <p:spPr bwMode="auto">
            <a:xfrm>
              <a:off x="2469770" y="3962416"/>
              <a:ext cx="2489964" cy="410472"/>
            </a:xfrm>
            <a:prstGeom prst="rect">
              <a:avLst/>
            </a:prstGeom>
            <a:solidFill>
              <a:srgbClr val="70AC32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металлических лотков</a:t>
              </a:r>
              <a:endParaRPr kumimoji="0" lang="ru-RU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295E6088-7304-47B8-A62F-8B2EFF78F027}"/>
                </a:ext>
              </a:extLst>
            </p:cNvPr>
            <p:cNvSpPr/>
            <p:nvPr/>
          </p:nvSpPr>
          <p:spPr bwMode="auto">
            <a:xfrm>
              <a:off x="1179132" y="4429148"/>
              <a:ext cx="1211643" cy="410472"/>
            </a:xfrm>
            <a:prstGeom prst="rect">
              <a:avLst/>
            </a:prstGeom>
            <a:solidFill>
              <a:srgbClr val="3D4D4D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73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млн м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D4C29FD-4529-4F0B-8BD5-73F986ECD476}"/>
                </a:ext>
              </a:extLst>
            </p:cNvPr>
            <p:cNvSpPr/>
            <p:nvPr/>
          </p:nvSpPr>
          <p:spPr bwMode="auto">
            <a:xfrm>
              <a:off x="2469768" y="4429148"/>
              <a:ext cx="3066163" cy="410472"/>
            </a:xfrm>
            <a:prstGeom prst="rect">
              <a:avLst/>
            </a:prstGeom>
            <a:solidFill>
              <a:srgbClr val="3D4D4D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пластиковых кабеленесущих систем</a:t>
              </a:r>
              <a:endParaRPr kumimoji="0" lang="ru-RU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56CD373-D7ED-4FF5-9BC1-6E36AF81B943}"/>
                </a:ext>
              </a:extLst>
            </p:cNvPr>
            <p:cNvSpPr/>
            <p:nvPr/>
          </p:nvSpPr>
          <p:spPr bwMode="auto">
            <a:xfrm>
              <a:off x="1179132" y="4895880"/>
              <a:ext cx="1211643" cy="410472"/>
            </a:xfrm>
            <a:prstGeom prst="rect">
              <a:avLst/>
            </a:prstGeom>
            <a:solidFill>
              <a:srgbClr val="CD3833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900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latin typeface="Arial" charset="0"/>
                </a:rPr>
                <a:t> 1,34</a:t>
              </a:r>
              <a:r>
                <a:rPr lang="ru-RU" sz="1600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млн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E3C94C6-DB30-459C-8EC5-A2EAAD0152C6}"/>
                </a:ext>
              </a:extLst>
            </p:cNvPr>
            <p:cNvSpPr/>
            <p:nvPr/>
          </p:nvSpPr>
          <p:spPr bwMode="auto">
            <a:xfrm>
              <a:off x="2469768" y="4895880"/>
              <a:ext cx="1484447" cy="410472"/>
            </a:xfrm>
            <a:prstGeom prst="rect">
              <a:avLst/>
            </a:prstGeom>
            <a:solidFill>
              <a:srgbClr val="CD3833">
                <a:alpha val="90000"/>
              </a:srgbClr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680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ru-RU" sz="1200" dirty="0">
                  <a:solidFill>
                    <a:schemeClr val="bg1"/>
                  </a:solidFill>
                  <a:latin typeface="Arial" charset="0"/>
                </a:rPr>
                <a:t>светильников</a:t>
              </a:r>
              <a:endParaRPr kumimoji="0" lang="ru-RU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56598DF-C877-4E02-8C06-45ECE53830C9}"/>
              </a:ext>
            </a:extLst>
          </p:cNvPr>
          <p:cNvSpPr/>
          <p:nvPr/>
        </p:nvSpPr>
        <p:spPr bwMode="auto">
          <a:xfrm>
            <a:off x="3603491" y="4029140"/>
            <a:ext cx="1279863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600" b="1" dirty="0">
                <a:latin typeface="Arial" charset="0"/>
              </a:rPr>
              <a:t> 1 </a:t>
            </a:r>
            <a:r>
              <a:rPr lang="ru-RU" sz="1200" dirty="0">
                <a:latin typeface="Arial" charset="0"/>
              </a:rPr>
              <a:t>млрд руб.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2E39C24-0802-4160-BB62-C02CE4511BB6}"/>
              </a:ext>
            </a:extLst>
          </p:cNvPr>
          <p:cNvSpPr/>
          <p:nvPr/>
        </p:nvSpPr>
        <p:spPr bwMode="auto">
          <a:xfrm>
            <a:off x="4894126" y="4029140"/>
            <a:ext cx="3275149" cy="410472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68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200" dirty="0">
                <a:latin typeface="Arial" charset="0"/>
              </a:rPr>
              <a:t>инвестиции в развитие своего </a:t>
            </a:r>
          </a:p>
          <a:p>
            <a:pPr eaLnBrk="1" hangingPunct="1"/>
            <a:r>
              <a:rPr lang="ru-RU" sz="1200" dirty="0">
                <a:latin typeface="Arial" charset="0"/>
              </a:rPr>
              <a:t>производства ежегодно</a:t>
            </a:r>
            <a:endParaRPr kumimoji="0" lang="ru-RU" sz="120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2EAFA88-5F56-4709-BBBC-24401476B40F}"/>
              </a:ext>
            </a:extLst>
          </p:cNvPr>
          <p:cNvSpPr/>
          <p:nvPr/>
        </p:nvSpPr>
        <p:spPr>
          <a:xfrm>
            <a:off x="3532883" y="1069551"/>
            <a:ext cx="2944332" cy="338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Объем производства в год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4A44E90-B895-4CE3-9DF0-DD72FB4F8C15}"/>
              </a:ext>
            </a:extLst>
          </p:cNvPr>
          <p:cNvSpPr/>
          <p:nvPr/>
        </p:nvSpPr>
        <p:spPr bwMode="auto">
          <a:xfrm>
            <a:off x="4827834" y="4029140"/>
            <a:ext cx="54000" cy="410472"/>
          </a:xfrm>
          <a:prstGeom prst="rect">
            <a:avLst/>
          </a:prstGeom>
          <a:solidFill>
            <a:srgbClr val="F8CF01">
              <a:alpha val="90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9000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924A133-A263-4CDD-9302-C27DD23171C7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Собственное производство в РФ</a:t>
            </a:r>
          </a:p>
        </p:txBody>
      </p:sp>
    </p:spTree>
    <p:extLst>
      <p:ext uri="{BB962C8B-B14F-4D97-AF65-F5344CB8AC3E}">
        <p14:creationId xmlns:p14="http://schemas.microsoft.com/office/powerpoint/2010/main" val="309133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29F2E-262F-4C5C-A2D2-2FDCA1EDFCD5}"/>
              </a:ext>
            </a:extLst>
          </p:cNvPr>
          <p:cNvSpPr/>
          <p:nvPr/>
        </p:nvSpPr>
        <p:spPr bwMode="auto">
          <a:xfrm>
            <a:off x="3375660" y="2936253"/>
            <a:ext cx="4813112" cy="597522"/>
          </a:xfrm>
          <a:prstGeom prst="rect">
            <a:avLst/>
          </a:prstGeom>
          <a:solidFill>
            <a:srgbClr val="70AC32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951294-B030-4726-9CCB-ADCC178E0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946183"/>
            <a:ext cx="5999531" cy="23117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D8C0AB-03F8-41B8-BFAF-9862FA79F278}"/>
              </a:ext>
            </a:extLst>
          </p:cNvPr>
          <p:cNvSpPr/>
          <p:nvPr/>
        </p:nvSpPr>
        <p:spPr bwMode="auto">
          <a:xfrm>
            <a:off x="3375660" y="2936253"/>
            <a:ext cx="3374768" cy="321676"/>
          </a:xfrm>
          <a:prstGeom prst="rect">
            <a:avLst/>
          </a:prstGeom>
          <a:solidFill>
            <a:srgbClr val="4D7723">
              <a:alpha val="64706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B41A9C-F0CB-4B78-A409-2A8DF0DB5E22}"/>
              </a:ext>
            </a:extLst>
          </p:cNvPr>
          <p:cNvSpPr/>
          <p:nvPr/>
        </p:nvSpPr>
        <p:spPr>
          <a:xfrm>
            <a:off x="3528060" y="2936253"/>
            <a:ext cx="4644116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300" dirty="0">
                <a:solidFill>
                  <a:schemeClr val="bg1"/>
                </a:solidFill>
              </a:rPr>
              <a:t>Собственное конструкторское бюро,</a:t>
            </a:r>
          </a:p>
          <a:p>
            <a:pPr>
              <a:lnSpc>
                <a:spcPct val="120000"/>
              </a:lnSpc>
            </a:pPr>
            <a:r>
              <a:rPr lang="ru-RU" sz="1300" dirty="0">
                <a:solidFill>
                  <a:schemeClr val="bg1"/>
                </a:solidFill>
              </a:rPr>
              <a:t>оснащенная контрольно-испытательная лаборатория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EA7F2B-625E-4CDA-BC42-C678E7FA8DAE}"/>
              </a:ext>
            </a:extLst>
          </p:cNvPr>
          <p:cNvSpPr/>
          <p:nvPr/>
        </p:nvSpPr>
        <p:spPr bwMode="auto">
          <a:xfrm>
            <a:off x="1206000" y="3625937"/>
            <a:ext cx="6982772" cy="676558"/>
          </a:xfrm>
          <a:prstGeom prst="rect">
            <a:avLst/>
          </a:prstGeom>
          <a:solidFill>
            <a:schemeClr val="bg1"/>
          </a:solidFill>
          <a:ln w="254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FE51A7-C76A-427B-B995-A3C8F4324B08}"/>
              </a:ext>
            </a:extLst>
          </p:cNvPr>
          <p:cNvSpPr/>
          <p:nvPr/>
        </p:nvSpPr>
        <p:spPr bwMode="auto">
          <a:xfrm>
            <a:off x="690343" y="3709375"/>
            <a:ext cx="1061064" cy="509684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05D4F1-30D0-4786-8D4C-7E9D9338BF21}"/>
              </a:ext>
            </a:extLst>
          </p:cNvPr>
          <p:cNvSpPr/>
          <p:nvPr/>
        </p:nvSpPr>
        <p:spPr>
          <a:xfrm>
            <a:off x="617674" y="3746446"/>
            <a:ext cx="1206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Патенты</a:t>
            </a:r>
          </a:p>
          <a:p>
            <a:pPr algn="ctr"/>
            <a:r>
              <a:rPr lang="ru-RU" sz="1100" dirty="0"/>
              <a:t>Сертификаты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1BD692-D0CC-424B-8169-E5CAAE485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41" y="3821475"/>
            <a:ext cx="287582" cy="285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DDD236-1DD6-4189-AEDC-6E13A4357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68" y="3836854"/>
            <a:ext cx="254725" cy="2547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2D3B19-2B7C-4C1B-B9E4-E337B8D11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30" y="3834994"/>
            <a:ext cx="284474" cy="2584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4A5FA7-E279-45F9-8800-461946C32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95" y="3846150"/>
            <a:ext cx="293770" cy="2361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617239-CD12-49E3-A5AB-6F74C409C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3853588"/>
            <a:ext cx="310504" cy="2212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793F94-AACF-437D-99E4-2A9E8A82B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04" y="3835924"/>
            <a:ext cx="221258" cy="2565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FEDFD4-8E57-480B-A056-A433F56F3A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72" y="3834994"/>
            <a:ext cx="313046" cy="258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509584-41CC-4FF4-8457-793CDA469A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35" y="3738133"/>
            <a:ext cx="1312259" cy="48312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A9BE95C-3975-4D14-86C3-6CED1D0AC162}"/>
              </a:ext>
            </a:extLst>
          </p:cNvPr>
          <p:cNvSpPr/>
          <p:nvPr/>
        </p:nvSpPr>
        <p:spPr bwMode="auto">
          <a:xfrm>
            <a:off x="750896" y="334670"/>
            <a:ext cx="684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Разработки и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67685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505C98-08FA-4845-9C17-3750C5B57C91}"/>
              </a:ext>
            </a:extLst>
          </p:cNvPr>
          <p:cNvSpPr/>
          <p:nvPr/>
        </p:nvSpPr>
        <p:spPr>
          <a:xfrm>
            <a:off x="696307" y="911648"/>
            <a:ext cx="41976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ARMAT</a:t>
            </a:r>
          </a:p>
          <a:p>
            <a:r>
              <a:rPr lang="ru-RU" sz="1500" b="1" dirty="0"/>
              <a:t>Оборудование распределения</a:t>
            </a:r>
            <a:br>
              <a:rPr lang="ru-RU" sz="1500" b="1" dirty="0"/>
            </a:br>
            <a:r>
              <a:rPr lang="ru-RU" sz="1500" b="1" dirty="0"/>
              <a:t>электроэнергии IEK</a:t>
            </a:r>
            <a:r>
              <a:rPr lang="ru-RU" sz="1500" b="1" baseline="30000" dirty="0"/>
              <a:t>®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F06D09-A94B-4B73-8836-F839720C092D}"/>
              </a:ext>
            </a:extLst>
          </p:cNvPr>
          <p:cNvSpPr/>
          <p:nvPr/>
        </p:nvSpPr>
        <p:spPr>
          <a:xfrm>
            <a:off x="696307" y="1790652"/>
            <a:ext cx="379143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Инновационная линейка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Надежная защита электроцепей</a:t>
            </a:r>
          </a:p>
          <a:p>
            <a:pPr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</a:pPr>
            <a:endParaRPr lang="ru-RU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Многоступенчатый контроль качества</a:t>
            </a:r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lnSpc>
                <a:spcPts val="1400"/>
              </a:lnSpc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Соответствие международным </a:t>
            </a:r>
            <a:br>
              <a:rPr lang="ru-RU" sz="1300" dirty="0"/>
            </a:br>
            <a:r>
              <a:rPr lang="ru-RU" sz="1300" dirty="0"/>
              <a:t>и российским стандартам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9774CE-AA49-4A7C-A324-166B169241AF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A31821-1C04-4226-8FD7-C0A2903A7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79" y="911648"/>
            <a:ext cx="3511363" cy="35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AC7775-183D-4A10-8749-3FE36BEFB8FC}"/>
              </a:ext>
            </a:extLst>
          </p:cNvPr>
          <p:cNvSpPr/>
          <p:nvPr/>
        </p:nvSpPr>
        <p:spPr>
          <a:xfrm>
            <a:off x="4364838" y="917160"/>
            <a:ext cx="37512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FORMA</a:t>
            </a:r>
            <a:r>
              <a:rPr lang="ru-RU" sz="1500" b="1" dirty="0"/>
              <a:t>T</a:t>
            </a:r>
          </a:p>
          <a:p>
            <a:r>
              <a:rPr lang="ru-RU" sz="1500" b="1" dirty="0"/>
              <a:t>Электротехнические шкафы IEK</a:t>
            </a:r>
            <a:r>
              <a:rPr lang="ru-RU" sz="1500" b="1" baseline="30000" dirty="0"/>
              <a:t>®</a:t>
            </a:r>
            <a:r>
              <a:rPr lang="ru-RU" sz="1500" b="1" dirty="0"/>
              <a:t> </a:t>
            </a:r>
          </a:p>
          <a:p>
            <a:r>
              <a:rPr lang="ru-RU" sz="1500" b="1" dirty="0"/>
              <a:t>до 6300 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03FC76-FA89-48AD-A850-7CCEC92BDB4D}"/>
              </a:ext>
            </a:extLst>
          </p:cNvPr>
          <p:cNvSpPr/>
          <p:nvPr/>
        </p:nvSpPr>
        <p:spPr>
          <a:xfrm>
            <a:off x="4324633" y="1869822"/>
            <a:ext cx="3791430" cy="195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Сборно-разборный конструктив </a:t>
            </a:r>
            <a:br>
              <a:rPr lang="ru-RU" sz="1300" dirty="0"/>
            </a:br>
            <a:r>
              <a:rPr lang="ru-RU" sz="1300" dirty="0"/>
              <a:t>на полностью симметричном профиле</a:t>
            </a:r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Любые формы секционирования, </a:t>
            </a:r>
            <a:br>
              <a:rPr lang="ru-RU" sz="1300" dirty="0"/>
            </a:br>
            <a:r>
              <a:rPr lang="ru-RU" sz="1300" dirty="0"/>
              <a:t>включая 4b</a:t>
            </a:r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Европейские сертификаты</a:t>
            </a:r>
          </a:p>
          <a:p>
            <a:pPr marL="174625" indent="-174625">
              <a:lnSpc>
                <a:spcPts val="1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Универсальные функциональные блоки </a:t>
            </a:r>
            <a:br>
              <a:rPr lang="ru-RU" sz="1300" dirty="0"/>
            </a:br>
            <a:r>
              <a:rPr lang="ru-RU" sz="1300" dirty="0"/>
              <a:t>для активного оборудования любого производителя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68A814-F987-4DAA-8404-95B9658CF891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2628B4-27BF-412A-87A8-0B718073B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917160"/>
            <a:ext cx="3488690" cy="35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3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04085E-B935-4F12-8F3D-73339AD47EBE}"/>
              </a:ext>
            </a:extLst>
          </p:cNvPr>
          <p:cNvSpPr/>
          <p:nvPr/>
        </p:nvSpPr>
        <p:spPr>
          <a:xfrm>
            <a:off x="803564" y="915142"/>
            <a:ext cx="70156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LESTA</a:t>
            </a:r>
            <a:endParaRPr lang="ru-RU" sz="1500" b="1" dirty="0"/>
          </a:p>
          <a:p>
            <a:r>
              <a:rPr lang="ru-RU" sz="1500" b="1" dirty="0"/>
              <a:t>Лестничные лотки I</a:t>
            </a:r>
            <a:r>
              <a:rPr lang="en-US" sz="1500" b="1" dirty="0"/>
              <a:t>EK</a:t>
            </a:r>
            <a:r>
              <a:rPr lang="ru-RU" sz="1500" b="1" baseline="30000" dirty="0"/>
              <a:t>®</a:t>
            </a:r>
            <a:r>
              <a:rPr lang="ru-RU" sz="1500" b="1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5480FF-3B3D-4B0E-97B0-7099DC9BA4FF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E2B757-0BD1-48E7-8767-BC2FE15DB339}"/>
              </a:ext>
            </a:extLst>
          </p:cNvPr>
          <p:cNvSpPr/>
          <p:nvPr/>
        </p:nvSpPr>
        <p:spPr>
          <a:xfrm>
            <a:off x="763358" y="1596163"/>
            <a:ext cx="398009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Высокие показатели несущей способности </a:t>
            </a:r>
            <a:br>
              <a:rPr lang="ru-RU" sz="1300" dirty="0"/>
            </a:br>
            <a:r>
              <a:rPr lang="ru-RU" sz="1300" dirty="0"/>
              <a:t>благодаря запатентованному техническому решению 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Оптимальный набор аксессуаров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Усиленное телескопическое соединение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Технология соединения – клинчинг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8F7319-A641-47B2-9A68-08E942BBA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10" y="915500"/>
            <a:ext cx="3488371" cy="34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7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2E2982-6961-46C7-A653-A768964E2ACF}"/>
              </a:ext>
            </a:extLst>
          </p:cNvPr>
          <p:cNvSpPr/>
          <p:nvPr/>
        </p:nvSpPr>
        <p:spPr bwMode="auto">
          <a:xfrm>
            <a:off x="-21429" y="1225320"/>
            <a:ext cx="5445200" cy="923394"/>
          </a:xfrm>
          <a:prstGeom prst="rect">
            <a:avLst/>
          </a:prstGeom>
          <a:solidFill>
            <a:srgbClr val="70AC32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BBD2BB-CDC2-4B85-8B86-3006844D6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09" y="1003111"/>
            <a:ext cx="4026993" cy="222673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6B5604-997C-422D-98DD-DCB51B5CC1F7}"/>
              </a:ext>
            </a:extLst>
          </p:cNvPr>
          <p:cNvSpPr/>
          <p:nvPr/>
        </p:nvSpPr>
        <p:spPr bwMode="auto">
          <a:xfrm>
            <a:off x="4366109" y="1225320"/>
            <a:ext cx="1057661" cy="923394"/>
          </a:xfrm>
          <a:prstGeom prst="rect">
            <a:avLst/>
          </a:prstGeom>
          <a:solidFill>
            <a:srgbClr val="4D7723">
              <a:alpha val="65000"/>
            </a:srgbClr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F9D99D-4F2C-4F5D-B8C5-A33C31550233}"/>
              </a:ext>
            </a:extLst>
          </p:cNvPr>
          <p:cNvSpPr/>
          <p:nvPr/>
        </p:nvSpPr>
        <p:spPr>
          <a:xfrm>
            <a:off x="750897" y="1256187"/>
            <a:ext cx="4547614" cy="84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100" dirty="0">
                <a:solidFill>
                  <a:schemeClr val="bg1"/>
                </a:solidFill>
              </a:rPr>
              <a:t>Вместе с нашими партнерами мы создаем надежные и доступные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решения для передачи, распределения и преобразования электроэнергии, обеспечивая людям комфортную и безопасную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среду для жизни и работы.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7B039C-D0B0-45C3-9ADE-99FD6AA2E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9" y="2429183"/>
            <a:ext cx="5720546" cy="160132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92A19D-78CD-41C9-B9B1-D2E7E891EECD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Миссия и ценности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36231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64A71-83B4-4BF7-919A-F67744FDC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8" y="917160"/>
            <a:ext cx="3506204" cy="350620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5480FF-3B3D-4B0E-97B0-7099DC9BA4FF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71B258-8237-4007-B15B-1578B0CF6D57}"/>
              </a:ext>
            </a:extLst>
          </p:cNvPr>
          <p:cNvSpPr/>
          <p:nvPr/>
        </p:nvSpPr>
        <p:spPr>
          <a:xfrm>
            <a:off x="4359171" y="923561"/>
            <a:ext cx="3751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TITAN 5 – Металлические корпуса распределительные IEK</a:t>
            </a:r>
            <a:r>
              <a:rPr lang="ru-RU" sz="1500" b="1" baseline="30000" dirty="0"/>
              <a:t>®</a:t>
            </a:r>
            <a:r>
              <a:rPr lang="ru-RU" sz="1500" b="1" dirty="0"/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E7B8E1-2C04-43EC-879F-A09449D22AB4}"/>
              </a:ext>
            </a:extLst>
          </p:cNvPr>
          <p:cNvSpPr/>
          <p:nvPr/>
        </p:nvSpPr>
        <p:spPr>
          <a:xfrm>
            <a:off x="4326280" y="1598245"/>
            <a:ext cx="375122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Новый конструктив со съемной монтажной рамой – удобство и простота сборки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Комплект необходимых аксессуаров – шины и негорючий суппорт в комплекте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Широкий типоразмерный ряд – </a:t>
            </a:r>
            <a:br>
              <a:rPr lang="en-US" sz="1300" dirty="0"/>
            </a:br>
            <a:r>
              <a:rPr lang="ru-RU" sz="1300" dirty="0"/>
              <a:t>до 216 модулей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Средний ценовой сегмент</a:t>
            </a:r>
          </a:p>
        </p:txBody>
      </p:sp>
    </p:spTree>
    <p:extLst>
      <p:ext uri="{BB962C8B-B14F-4D97-AF65-F5344CB8AC3E}">
        <p14:creationId xmlns:p14="http://schemas.microsoft.com/office/powerpoint/2010/main" val="344187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98B1F-AFD2-4643-BE4A-75361882D242}"/>
              </a:ext>
            </a:extLst>
          </p:cNvPr>
          <p:cNvSpPr/>
          <p:nvPr/>
        </p:nvSpPr>
        <p:spPr>
          <a:xfrm>
            <a:off x="803565" y="915142"/>
            <a:ext cx="39271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Комплексные решения для ЦОД </a:t>
            </a:r>
            <a:br>
              <a:rPr lang="ru-RU" sz="1500" b="1" dirty="0"/>
            </a:br>
            <a:r>
              <a:rPr lang="en-US" sz="1500" b="1" dirty="0"/>
              <a:t>ITK</a:t>
            </a:r>
            <a:r>
              <a:rPr lang="en-US" sz="1500" b="1" baseline="30000" dirty="0"/>
              <a:t>®</a:t>
            </a:r>
            <a:r>
              <a:rPr lang="en-US" sz="1500" b="1" dirty="0"/>
              <a:t> 4 DC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BB87C2-F3E3-48C9-BA54-2F63A58B237B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B4C8BC-882C-491D-921F-F571FA109958}"/>
              </a:ext>
            </a:extLst>
          </p:cNvPr>
          <p:cNvSpPr/>
          <p:nvPr/>
        </p:nvSpPr>
        <p:spPr>
          <a:xfrm>
            <a:off x="763359" y="1590933"/>
            <a:ext cx="3662337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Серверные шкафы</a:t>
            </a:r>
            <a:endParaRPr lang="ru-RU" sz="1300" baseline="30000" dirty="0"/>
          </a:p>
          <a:p>
            <a:pPr marL="1775">
              <a:spcAft>
                <a:spcPts val="400"/>
              </a:spcAft>
              <a:buClr>
                <a:srgbClr val="70AC32"/>
              </a:buClr>
            </a:pPr>
            <a:endParaRPr lang="ru-RU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Структурированные кабельные системы</a:t>
            </a:r>
          </a:p>
          <a:p>
            <a:pPr marL="1775">
              <a:spcAft>
                <a:spcPts val="400"/>
              </a:spcAft>
              <a:buClr>
                <a:srgbClr val="70AC32"/>
              </a:buClr>
            </a:pPr>
            <a:endParaRPr lang="ru-RU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Система электропитания и мониторинга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Системы кондиционирования </a:t>
            </a:r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6400" indent="-174625">
              <a:spcAft>
                <a:spcPts val="4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Лотки для оптического кабеля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E35BC3-67DE-410C-AD91-BAF4AE9B5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29" y="915142"/>
            <a:ext cx="3492323" cy="34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12E8A8-B85C-4C86-83F5-716A512DCD5B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9C13E-E463-4001-9F12-DFF4D793AA5D}"/>
              </a:ext>
            </a:extLst>
          </p:cNvPr>
          <p:cNvSpPr/>
          <p:nvPr/>
        </p:nvSpPr>
        <p:spPr>
          <a:xfrm>
            <a:off x="4355359" y="917160"/>
            <a:ext cx="3662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Кабельная продукция ITK</a:t>
            </a:r>
            <a:r>
              <a:rPr lang="en-US" sz="1500" b="1" baseline="30000" dirty="0"/>
              <a:t>®</a:t>
            </a:r>
            <a:r>
              <a:rPr lang="ru-RU" sz="1500" b="1" dirty="0"/>
              <a:t>: произведено в России!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06B12B-5FE4-4F5A-B97D-50F1B9AE6552}"/>
              </a:ext>
            </a:extLst>
          </p:cNvPr>
          <p:cNvSpPr/>
          <p:nvPr/>
        </p:nvSpPr>
        <p:spPr>
          <a:xfrm>
            <a:off x="4326280" y="1598245"/>
            <a:ext cx="36623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Огнестойкий кабель для систем противопожарной защиты в составе ОКЛ. Европейская разработка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Кабель для промышленного интерфейса  RS-485 для АСКУЭ</a:t>
            </a:r>
          </a:p>
          <a:p>
            <a:pPr marL="174625" indent="-174625">
              <a:spcAft>
                <a:spcPts val="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70AC32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Кабель огнестойкий </a:t>
            </a:r>
            <a:r>
              <a:rPr lang="en-US" sz="1300" dirty="0"/>
              <a:t>RS-485</a:t>
            </a:r>
            <a:r>
              <a:rPr lang="ru-RU" sz="1300" dirty="0"/>
              <a:t>, безгалогенный для промышленных предприятий, бронированный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92C7A-0B42-4D18-B5EC-7C4B77EEE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338804"/>
            <a:ext cx="3465916" cy="24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4C349-3F72-4DD5-AC1D-D58EC4830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0" y="1703539"/>
            <a:ext cx="3865681" cy="249276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CBB25-C7E5-42A0-B40A-6B36175D95E9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D79A2A-4AD0-4D46-982B-A2DFEFECB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31" y="1143000"/>
            <a:ext cx="843285" cy="142875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F8BD932-FBBD-4E8B-95F5-31D7E4B3982A}"/>
              </a:ext>
            </a:extLst>
          </p:cNvPr>
          <p:cNvSpPr/>
          <p:nvPr/>
        </p:nvSpPr>
        <p:spPr>
          <a:xfrm>
            <a:off x="750898" y="953461"/>
            <a:ext cx="3662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Светодиодные лампы </a:t>
            </a:r>
            <a:br>
              <a:rPr lang="ru-RU" sz="1500" b="1" dirty="0"/>
            </a:br>
            <a:r>
              <a:rPr lang="ru-RU" sz="1500" b="1" dirty="0"/>
              <a:t>«Честные ватты» </a:t>
            </a:r>
            <a:r>
              <a:rPr lang="en-US" sz="1500" b="1" dirty="0"/>
              <a:t>IEK Lighting</a:t>
            </a:r>
            <a:endParaRPr lang="ru-RU" sz="15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2BCCF58-AC6C-4282-94B8-4FF7CE12C188}"/>
              </a:ext>
            </a:extLst>
          </p:cNvPr>
          <p:cNvSpPr/>
          <p:nvPr/>
        </p:nvSpPr>
        <p:spPr>
          <a:xfrm>
            <a:off x="763358" y="1596163"/>
            <a:ext cx="35101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Соответствие параметров, </a:t>
            </a:r>
            <a:br>
              <a:rPr lang="ru-RU" sz="1300" dirty="0"/>
            </a:br>
            <a:r>
              <a:rPr lang="ru-RU" sz="1300" dirty="0"/>
              <a:t>указанных на упаковке, </a:t>
            </a:r>
            <a:br>
              <a:rPr lang="ru-RU" sz="1300" dirty="0"/>
            </a:br>
            <a:r>
              <a:rPr lang="ru-RU" sz="1300" dirty="0"/>
              <a:t>реальным характеристикам товара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Экономия за счет срока службы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Стабильная работа при перепадах напряжения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Широкий ассортимент</a:t>
            </a:r>
          </a:p>
        </p:txBody>
      </p:sp>
    </p:spTree>
    <p:extLst>
      <p:ext uri="{BB962C8B-B14F-4D97-AF65-F5344CB8AC3E}">
        <p14:creationId xmlns:p14="http://schemas.microsoft.com/office/powerpoint/2010/main" val="125223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A7DDB1-8FBB-44FF-8DAA-8914973CC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8" y="923561"/>
            <a:ext cx="3506204" cy="350620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5480FF-3B3D-4B0E-97B0-7099DC9BA4FF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71B258-8237-4007-B15B-1578B0CF6D57}"/>
              </a:ext>
            </a:extLst>
          </p:cNvPr>
          <p:cNvSpPr/>
          <p:nvPr/>
        </p:nvSpPr>
        <p:spPr>
          <a:xfrm>
            <a:off x="4359171" y="923561"/>
            <a:ext cx="3838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Street X1</a:t>
            </a:r>
            <a:r>
              <a:rPr lang="ru-RU" sz="1500" b="1" dirty="0"/>
              <a:t> – улично-дорожный флагман </a:t>
            </a:r>
            <a:r>
              <a:rPr lang="en-US" sz="1500" b="1" dirty="0"/>
              <a:t>LEDEL</a:t>
            </a:r>
            <a:r>
              <a:rPr lang="en-US" sz="1500" b="1" baseline="30000" dirty="0"/>
              <a:t>®</a:t>
            </a:r>
            <a:endParaRPr lang="ru-RU" sz="15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E7B8E1-2C04-43EC-879F-A09449D22AB4}"/>
              </a:ext>
            </a:extLst>
          </p:cNvPr>
          <p:cNvSpPr/>
          <p:nvPr/>
        </p:nvSpPr>
        <p:spPr>
          <a:xfrm>
            <a:off x="4326280" y="1598245"/>
            <a:ext cx="375122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Степень защиты </a:t>
            </a:r>
            <a:r>
              <a:rPr lang="en-US" sz="1300" dirty="0"/>
              <a:t>IP66</a:t>
            </a:r>
            <a:r>
              <a:rPr lang="ru-RU" sz="1300" dirty="0"/>
              <a:t> полностью исключает попадание влаги и пыли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Технология вертикальной сквозной конвекции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Быстросъемный драйвер собственной разработки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Энергоэффективность – до 180 лм/Вт</a:t>
            </a:r>
          </a:p>
        </p:txBody>
      </p:sp>
    </p:spTree>
    <p:extLst>
      <p:ext uri="{BB962C8B-B14F-4D97-AF65-F5344CB8AC3E}">
        <p14:creationId xmlns:p14="http://schemas.microsoft.com/office/powerpoint/2010/main" val="177445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6CB759-11F9-4E55-96DC-B7C720A57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34" y="915500"/>
            <a:ext cx="3495348" cy="349534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2CBB25-C7E5-42A0-B40A-6B36175D95E9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F8BD932-FBBD-4E8B-95F5-31D7E4B3982A}"/>
              </a:ext>
            </a:extLst>
          </p:cNvPr>
          <p:cNvSpPr/>
          <p:nvPr/>
        </p:nvSpPr>
        <p:spPr>
          <a:xfrm>
            <a:off x="750898" y="953461"/>
            <a:ext cx="3662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FHB </a:t>
            </a:r>
            <a:r>
              <a:rPr lang="ru-RU" sz="1500" b="1" dirty="0"/>
              <a:t>– промышленный флагман </a:t>
            </a:r>
            <a:r>
              <a:rPr lang="en-US" sz="1500" b="1" dirty="0"/>
              <a:t>FEREKS</a:t>
            </a:r>
            <a:r>
              <a:rPr lang="en-US" sz="1500" b="1" baseline="30000" dirty="0"/>
              <a:t>®</a:t>
            </a:r>
            <a:endParaRPr lang="ru-RU" sz="15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2BCCF58-AC6C-4282-94B8-4FF7CE12C188}"/>
              </a:ext>
            </a:extLst>
          </p:cNvPr>
          <p:cNvSpPr/>
          <p:nvPr/>
        </p:nvSpPr>
        <p:spPr>
          <a:xfrm>
            <a:off x="763358" y="1596163"/>
            <a:ext cx="341345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Энергоэффективность – до 201 лм/Вт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Мощность – от 90 до 920 Вт</a:t>
            </a:r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endParaRPr lang="ru-RU" sz="1300" dirty="0"/>
          </a:p>
          <a:p>
            <a:pPr marL="174625" indent="-174625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300" dirty="0"/>
              <a:t>Предусмотрено исполнение </a:t>
            </a:r>
            <a:br>
              <a:rPr lang="ru-RU" sz="1300" dirty="0"/>
            </a:br>
            <a:r>
              <a:rPr lang="ru-RU" sz="1300" dirty="0"/>
              <a:t>с регулировкой яркости </a:t>
            </a:r>
            <a:br>
              <a:rPr lang="ru-RU" sz="1300" dirty="0"/>
            </a:br>
            <a:r>
              <a:rPr lang="ru-RU" sz="1300" dirty="0"/>
              <a:t>в автоматическом или ручном режиме</a:t>
            </a:r>
          </a:p>
        </p:txBody>
      </p:sp>
    </p:spTree>
    <p:extLst>
      <p:ext uri="{BB962C8B-B14F-4D97-AF65-F5344CB8AC3E}">
        <p14:creationId xmlns:p14="http://schemas.microsoft.com/office/powerpoint/2010/main" val="77718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06E7F-7E84-492F-9484-7185C8C00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3" y="1225104"/>
            <a:ext cx="7059600" cy="2783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0D313-5398-45F4-9D8E-0FE4B411C826}"/>
              </a:ext>
            </a:extLst>
          </p:cNvPr>
          <p:cNvSpPr txBox="1"/>
          <p:nvPr/>
        </p:nvSpPr>
        <p:spPr>
          <a:xfrm>
            <a:off x="951343" y="3402941"/>
            <a:ext cx="3373007" cy="409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  <a:buClr>
                <a:srgbClr val="2C4190"/>
              </a:buClr>
            </a:pPr>
            <a:r>
              <a:rPr lang="ru-RU" sz="900" b="1" dirty="0">
                <a:solidFill>
                  <a:schemeClr val="bg1"/>
                </a:solidFill>
              </a:rPr>
              <a:t>Вертикально интегрированная платформа </a:t>
            </a:r>
            <a:br>
              <a:rPr lang="ru-RU" sz="900" b="1" dirty="0">
                <a:solidFill>
                  <a:schemeClr val="bg1"/>
                </a:solidFill>
              </a:rPr>
            </a:br>
            <a:r>
              <a:rPr lang="ru-RU" sz="900" b="1" dirty="0">
                <a:solidFill>
                  <a:schemeClr val="bg1"/>
                </a:solidFill>
              </a:rPr>
              <a:t>для разработки систем управления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209CBCE-9993-449B-B61A-E5194E0DBAC6}"/>
              </a:ext>
            </a:extLst>
          </p:cNvPr>
          <p:cNvGrpSpPr/>
          <p:nvPr/>
        </p:nvGrpSpPr>
        <p:grpSpPr>
          <a:xfrm>
            <a:off x="5706750" y="2033473"/>
            <a:ext cx="2412076" cy="1889551"/>
            <a:chOff x="6134231" y="3000490"/>
            <a:chExt cx="1995747" cy="156341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C5D6DC-4549-47D3-8F21-881F6677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231" y="3000490"/>
              <a:ext cx="1107583" cy="14702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9548936-3FBB-4E76-910C-979365B75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990" y="3647101"/>
              <a:ext cx="1092988" cy="916799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27E3C-1D32-4AE7-8CE5-669FA20EB89C}"/>
              </a:ext>
            </a:extLst>
          </p:cNvPr>
          <p:cNvSpPr/>
          <p:nvPr/>
        </p:nvSpPr>
        <p:spPr bwMode="auto">
          <a:xfrm>
            <a:off x="750898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Знаковые проекты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B98606-466B-4882-BF1E-87DCD34BF431}"/>
              </a:ext>
            </a:extLst>
          </p:cNvPr>
          <p:cNvSpPr/>
          <p:nvPr/>
        </p:nvSpPr>
        <p:spPr>
          <a:xfrm>
            <a:off x="759674" y="923465"/>
            <a:ext cx="7015657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500" b="1" dirty="0"/>
              <a:t>Комплексные решения для инженерных систем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0E176-C1C1-4926-AA7E-65D7FC30B3EB}"/>
              </a:ext>
            </a:extLst>
          </p:cNvPr>
          <p:cNvSpPr txBox="1"/>
          <p:nvPr/>
        </p:nvSpPr>
        <p:spPr>
          <a:xfrm>
            <a:off x="768464" y="3874831"/>
            <a:ext cx="7466455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Автоматический ввод резерва</a:t>
            </a:r>
          </a:p>
          <a:p>
            <a:pPr marL="174625" indent="-174625">
              <a:spcAft>
                <a:spcPts val="400"/>
              </a:spcAft>
              <a:buClr>
                <a:srgbClr val="2C419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Система автоматизации канализационно-насосных станций</a:t>
            </a:r>
          </a:p>
        </p:txBody>
      </p:sp>
    </p:spTree>
    <p:extLst>
      <p:ext uri="{BB962C8B-B14F-4D97-AF65-F5344CB8AC3E}">
        <p14:creationId xmlns:p14="http://schemas.microsoft.com/office/powerpoint/2010/main" val="2000159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7B7ECD-F2FB-45FC-99E4-E050F1AAF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" y="884955"/>
            <a:ext cx="5760000" cy="278592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04091E-0CAB-4F67-B48D-9F433FB85D25}"/>
              </a:ext>
            </a:extLst>
          </p:cNvPr>
          <p:cNvSpPr/>
          <p:nvPr/>
        </p:nvSpPr>
        <p:spPr>
          <a:xfrm>
            <a:off x="5605348" y="1112171"/>
            <a:ext cx="14241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Курсы и тесты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A13DCB-FFD1-4327-9360-9E538BC9E5C8}"/>
              </a:ext>
            </a:extLst>
          </p:cNvPr>
          <p:cNvSpPr/>
          <p:nvPr/>
        </p:nvSpPr>
        <p:spPr>
          <a:xfrm>
            <a:off x="6109132" y="1612177"/>
            <a:ext cx="19368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Тренажеры по продажам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1DD4EE-0682-4BE8-98FA-7B11F0B429B0}"/>
              </a:ext>
            </a:extLst>
          </p:cNvPr>
          <p:cNvSpPr/>
          <p:nvPr/>
        </p:nvSpPr>
        <p:spPr>
          <a:xfrm>
            <a:off x="6541731" y="2166293"/>
            <a:ext cx="15042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Вебинары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2A44AB-BAB4-494A-A7B2-A602A753A7F9}"/>
              </a:ext>
            </a:extLst>
          </p:cNvPr>
          <p:cNvSpPr/>
          <p:nvPr/>
        </p:nvSpPr>
        <p:spPr>
          <a:xfrm>
            <a:off x="6109132" y="2684183"/>
            <a:ext cx="1772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Учебные видеоролики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64306AF-B304-47AC-BF74-210620631672}"/>
              </a:ext>
            </a:extLst>
          </p:cNvPr>
          <p:cNvSpPr/>
          <p:nvPr/>
        </p:nvSpPr>
        <p:spPr>
          <a:xfrm>
            <a:off x="5601743" y="3161084"/>
            <a:ext cx="2735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Семинары, тренинги</a:t>
            </a:r>
            <a:r>
              <a:rPr lang="en-US" sz="1100" dirty="0"/>
              <a:t> </a:t>
            </a:r>
            <a:r>
              <a:rPr lang="ru-RU" sz="1100" dirty="0"/>
              <a:t>и мастер-классы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9313FC9-8FFD-498C-9BCD-A559F71D36A5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Академия </a:t>
            </a:r>
            <a:r>
              <a:rPr lang="en-US" sz="2200" dirty="0">
                <a:latin typeface="Arial" charset="0"/>
              </a:rPr>
              <a:t>IEK GROUP</a:t>
            </a:r>
            <a:endParaRPr lang="ru-RU" sz="2200" dirty="0">
              <a:latin typeface="Arial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D671EDB-1094-4D99-9836-29B67935A6C1}"/>
              </a:ext>
            </a:extLst>
          </p:cNvPr>
          <p:cNvCxnSpPr/>
          <p:nvPr/>
        </p:nvCxnSpPr>
        <p:spPr bwMode="auto">
          <a:xfrm>
            <a:off x="6471083" y="3819120"/>
            <a:ext cx="0" cy="3693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rgbClr val="F7D01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E864B28-BD68-4926-AA96-C3DDE6AAA362}"/>
              </a:ext>
            </a:extLst>
          </p:cNvPr>
          <p:cNvSpPr/>
          <p:nvPr/>
        </p:nvSpPr>
        <p:spPr>
          <a:xfrm>
            <a:off x="6555913" y="3853385"/>
            <a:ext cx="16871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err="1"/>
              <a:t>academy.iek.group</a:t>
            </a:r>
            <a:endParaRPr lang="ru-RU" sz="13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C4DE09-5644-478D-9B50-1C9840CF7055}"/>
              </a:ext>
            </a:extLst>
          </p:cNvPr>
          <p:cNvSpPr/>
          <p:nvPr/>
        </p:nvSpPr>
        <p:spPr>
          <a:xfrm>
            <a:off x="680236" y="3855344"/>
            <a:ext cx="45696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80 000 изученных электронных курсов</a:t>
            </a:r>
          </a:p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13 000 участников вебинаров</a:t>
            </a:r>
          </a:p>
          <a:p>
            <a:pPr marL="144000" indent="-144000"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4 000 участников очных обучений</a:t>
            </a:r>
            <a:endParaRPr lang="en-US" sz="11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EDCAD2F-82B6-434A-A496-E1D99CA77832}"/>
              </a:ext>
            </a:extLst>
          </p:cNvPr>
          <p:cNvSpPr/>
          <p:nvPr/>
        </p:nvSpPr>
        <p:spPr>
          <a:xfrm>
            <a:off x="682004" y="3440043"/>
            <a:ext cx="5655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Ежегодно на открытой учебно-цифровой платформе </a:t>
            </a:r>
            <a:br>
              <a:rPr lang="ru-RU" sz="1200" b="1" dirty="0"/>
            </a:br>
            <a:r>
              <a:rPr lang="ru-RU" sz="1200" b="1" dirty="0"/>
              <a:t>для профессионалов рынка: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B47F6E-F020-4E62-B1BE-0FF50F751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97" y="3775475"/>
            <a:ext cx="985517" cy="9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CB6EC2-4EE6-4EDE-BB3B-03157C3A6C59}"/>
              </a:ext>
            </a:extLst>
          </p:cNvPr>
          <p:cNvSpPr/>
          <p:nvPr/>
        </p:nvSpPr>
        <p:spPr>
          <a:xfrm>
            <a:off x="722327" y="1085550"/>
            <a:ext cx="402946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Сооснователь компетенции «Электромонтаж» в России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Индустриальный консультант международного </a:t>
            </a:r>
            <a:r>
              <a:rPr lang="ru-RU" sz="1100" dirty="0" err="1"/>
              <a:t>профстандарта</a:t>
            </a:r>
            <a:r>
              <a:rPr lang="ru-RU" sz="1100" dirty="0"/>
              <a:t> </a:t>
            </a:r>
            <a:r>
              <a:rPr lang="ru-RU" sz="1100" dirty="0" err="1"/>
              <a:t>WorldSkills</a:t>
            </a:r>
            <a:endParaRPr lang="ru-RU" sz="1100" dirty="0"/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Участник федеральных </a:t>
            </a:r>
            <a:br>
              <a:rPr lang="ru-RU" sz="1100" dirty="0"/>
            </a:br>
            <a:r>
              <a:rPr lang="ru-RU" sz="1100" dirty="0"/>
              <a:t>профориентационных программ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6BC5C5-AC02-4897-93E1-08B692309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39" y="3973474"/>
            <a:ext cx="888732" cy="3508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DB93CD-13AD-4F33-8628-21AC85F5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4" y="3880007"/>
            <a:ext cx="535487" cy="46753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725FF1-056C-41C5-8EC6-3E03163C4CE6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Развитие отраслевых компетенций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A3B9EA-AF71-4580-9DA8-05A3161CF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99" y="3950454"/>
            <a:ext cx="535487" cy="507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8D232D-2D75-4147-B469-D64AE9ACD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14" y="3976023"/>
            <a:ext cx="449411" cy="4494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B433B8-826D-41A9-8B29-C955F54CC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53" y="3776277"/>
            <a:ext cx="1075788" cy="8068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9EFCD8-1563-4002-9CA4-5B94E84964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69" y="3945190"/>
            <a:ext cx="410837" cy="6565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CC71FB-E690-4771-9628-CA7414C950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34" y="3973474"/>
            <a:ext cx="761595" cy="5075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7D8E70-33F5-4075-A5BD-8854DE595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57" y="3942159"/>
            <a:ext cx="536438" cy="5364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90F332C-C3E6-4BD8-8678-AFF1274E7172}"/>
              </a:ext>
            </a:extLst>
          </p:cNvPr>
          <p:cNvGrpSpPr/>
          <p:nvPr/>
        </p:nvGrpSpPr>
        <p:grpSpPr>
          <a:xfrm>
            <a:off x="1596378" y="993832"/>
            <a:ext cx="5595644" cy="2808247"/>
            <a:chOff x="1688132" y="993832"/>
            <a:chExt cx="5595644" cy="280824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B514354-3F13-4C29-AF4C-D5AFBEE92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132" y="2402926"/>
              <a:ext cx="2097094" cy="1399153"/>
            </a:xfrm>
            <a:prstGeom prst="rect">
              <a:avLst/>
            </a:prstGeom>
            <a:effectLst>
              <a:outerShdw blurRad="88900" dist="38100" dir="5400000" algn="t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03C9F5D-25B2-453A-8F8E-F29B5B76B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82" y="993832"/>
              <a:ext cx="2097094" cy="1399153"/>
            </a:xfrm>
            <a:prstGeom prst="rect">
              <a:avLst/>
            </a:prstGeom>
            <a:effectLst>
              <a:outerShdw blurRad="88900" dist="38100" dir="5400000" algn="t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532486D-C3F0-42CA-BF8E-6ED38A8D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539" y="1696029"/>
              <a:ext cx="2097094" cy="1399153"/>
            </a:xfrm>
            <a:prstGeom prst="rect">
              <a:avLst/>
            </a:prstGeom>
            <a:effectLst>
              <a:outerShdw blurRad="88900" dist="38100" dir="5400000" algn="ctr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1BCD221-B1BF-4A40-836B-4889A55BC6F0}"/>
              </a:ext>
            </a:extLst>
          </p:cNvPr>
          <p:cNvSpPr/>
          <p:nvPr/>
        </p:nvSpPr>
        <p:spPr>
          <a:xfrm>
            <a:off x="5441629" y="2582815"/>
            <a:ext cx="27879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Собственная программа  профессионального развития детей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Партнерство с Федеральными детскими центрами</a:t>
            </a:r>
          </a:p>
          <a:p>
            <a:pPr marL="174625" indent="-174625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●"/>
            </a:pPr>
            <a:r>
              <a:rPr lang="ru-RU" sz="1100" dirty="0"/>
              <a:t>Сотрудничество с ведущими университетами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39205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A6D0126-3F73-4AE1-9287-18ADFE091E5E}"/>
              </a:ext>
            </a:extLst>
          </p:cNvPr>
          <p:cNvGrpSpPr/>
          <p:nvPr/>
        </p:nvGrpSpPr>
        <p:grpSpPr>
          <a:xfrm>
            <a:off x="750897" y="908903"/>
            <a:ext cx="2141315" cy="1659329"/>
            <a:chOff x="840684" y="908769"/>
            <a:chExt cx="2141315" cy="165932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A63AD46-BDAA-4763-AD73-001B19FE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100" y="1306223"/>
              <a:ext cx="1859284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32D20AC-0561-484E-9680-145409E6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684" y="989539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05A474C-82EA-4DAF-98D0-5859CB705678}"/>
                </a:ext>
              </a:extLst>
            </p:cNvPr>
            <p:cNvSpPr/>
            <p:nvPr/>
          </p:nvSpPr>
          <p:spPr>
            <a:xfrm>
              <a:off x="1554527" y="908769"/>
              <a:ext cx="14274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жилищного</a:t>
              </a:r>
            </a:p>
            <a:p>
              <a:pPr>
                <a:lnSpc>
                  <a:spcPts val="1200"/>
                </a:lnSpc>
              </a:pPr>
              <a:r>
                <a:rPr lang="ru-RU" sz="900" dirty="0"/>
                <a:t>строительства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229E236-9644-42EE-8AB1-8FBCC831C2AC}"/>
              </a:ext>
            </a:extLst>
          </p:cNvPr>
          <p:cNvGrpSpPr/>
          <p:nvPr/>
        </p:nvGrpSpPr>
        <p:grpSpPr>
          <a:xfrm>
            <a:off x="5683607" y="941164"/>
            <a:ext cx="2138131" cy="1631526"/>
            <a:chOff x="5683607" y="941298"/>
            <a:chExt cx="2138131" cy="163152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347A589-1098-42C3-9B28-1092F66C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484" y="1307901"/>
              <a:ext cx="1859284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90F0486-6624-4F63-ADF1-BF378BF7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607" y="984812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FE2EFCC-F4E1-4DAA-A0C5-B31B106A627B}"/>
                </a:ext>
              </a:extLst>
            </p:cNvPr>
            <p:cNvSpPr/>
            <p:nvPr/>
          </p:nvSpPr>
          <p:spPr>
            <a:xfrm>
              <a:off x="6398668" y="941298"/>
              <a:ext cx="1423070" cy="233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телекоммуникаций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0769C73-C930-4722-A957-62E4945478D5}"/>
              </a:ext>
            </a:extLst>
          </p:cNvPr>
          <p:cNvGrpSpPr/>
          <p:nvPr/>
        </p:nvGrpSpPr>
        <p:grpSpPr>
          <a:xfrm>
            <a:off x="3214506" y="2674288"/>
            <a:ext cx="2136652" cy="1665923"/>
            <a:chOff x="843732" y="2674288"/>
            <a:chExt cx="2136652" cy="166592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F626172-B54E-4D95-AEA4-6167E10D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148" y="3078336"/>
              <a:ext cx="1856236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90662C9-91AA-47C5-92C6-BD3CAC356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32" y="2758605"/>
              <a:ext cx="557785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0198B69-72AA-4597-BA25-D2A3E4C57690}"/>
                </a:ext>
              </a:extLst>
            </p:cNvPr>
            <p:cNvSpPr/>
            <p:nvPr/>
          </p:nvSpPr>
          <p:spPr>
            <a:xfrm>
              <a:off x="1554527" y="2674288"/>
              <a:ext cx="1423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нефтегазовой</a:t>
              </a:r>
            </a:p>
            <a:p>
              <a:pPr>
                <a:lnSpc>
                  <a:spcPts val="1200"/>
                </a:lnSpc>
              </a:pPr>
              <a:r>
                <a:rPr lang="ru-RU" sz="900" dirty="0"/>
                <a:t>промышленности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B3D3ED1-8486-4718-9899-BAB59AFA01F2}"/>
              </a:ext>
            </a:extLst>
          </p:cNvPr>
          <p:cNvGrpSpPr/>
          <p:nvPr/>
        </p:nvGrpSpPr>
        <p:grpSpPr>
          <a:xfrm>
            <a:off x="5683607" y="2674288"/>
            <a:ext cx="2131161" cy="1665923"/>
            <a:chOff x="5683607" y="2674288"/>
            <a:chExt cx="2131161" cy="16659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2FDA4BB-F535-4E5A-ACD0-CB6FB82D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532" y="3078336"/>
              <a:ext cx="1856236" cy="12618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C823022-D9BD-4C7C-B726-45A61F9A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607" y="2758605"/>
              <a:ext cx="560833" cy="643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63C07DF-9494-47F9-8D3D-60BF47992258}"/>
                </a:ext>
              </a:extLst>
            </p:cNvPr>
            <p:cNvSpPr/>
            <p:nvPr/>
          </p:nvSpPr>
          <p:spPr>
            <a:xfrm>
              <a:off x="6388650" y="2674288"/>
              <a:ext cx="1423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сельского хозяйства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0966EDE-6591-4E2A-8D26-CA2B20A26E98}"/>
              </a:ext>
            </a:extLst>
          </p:cNvPr>
          <p:cNvGrpSpPr/>
          <p:nvPr/>
        </p:nvGrpSpPr>
        <p:grpSpPr>
          <a:xfrm>
            <a:off x="750897" y="2674288"/>
            <a:ext cx="2131159" cy="1658001"/>
            <a:chOff x="3178763" y="2674288"/>
            <a:chExt cx="2131159" cy="165800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46ADD62-97D3-4C30-BA27-4CD5AEC1A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6" y="3067366"/>
              <a:ext cx="1856236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0F005E1-F4E3-4E19-A6E4-A08CC8435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763" y="2744277"/>
              <a:ext cx="560833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212F453-E514-4127-8D41-A082E7A742FE}"/>
                </a:ext>
              </a:extLst>
            </p:cNvPr>
            <p:cNvSpPr/>
            <p:nvPr/>
          </p:nvSpPr>
          <p:spPr>
            <a:xfrm>
              <a:off x="3886852" y="2674288"/>
              <a:ext cx="1423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дорожного </a:t>
              </a:r>
            </a:p>
            <a:p>
              <a:pPr>
                <a:lnSpc>
                  <a:spcPts val="1200"/>
                </a:lnSpc>
              </a:pPr>
              <a:r>
                <a:rPr lang="ru-RU" sz="900" dirty="0"/>
                <a:t>строительства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427067-AF98-45EE-8829-6420A05B15D0}"/>
              </a:ext>
            </a:extLst>
          </p:cNvPr>
          <p:cNvGrpSpPr/>
          <p:nvPr/>
        </p:nvGrpSpPr>
        <p:grpSpPr>
          <a:xfrm>
            <a:off x="3222330" y="908903"/>
            <a:ext cx="2131159" cy="1661073"/>
            <a:chOff x="3126209" y="911751"/>
            <a:chExt cx="2131159" cy="16610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FB38961-AF4D-4A6A-B38E-79969AEB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132" y="1307901"/>
              <a:ext cx="1856236" cy="12649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60C08C9-BF43-4334-9AFC-9B89A12D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209" y="984812"/>
              <a:ext cx="557785" cy="6461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10115F42-FB08-43E3-B571-97912D16F566}"/>
                </a:ext>
              </a:extLst>
            </p:cNvPr>
            <p:cNvSpPr/>
            <p:nvPr/>
          </p:nvSpPr>
          <p:spPr>
            <a:xfrm>
              <a:off x="3842962" y="911751"/>
              <a:ext cx="14127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900" dirty="0"/>
                <a:t>для коммерческой</a:t>
              </a:r>
            </a:p>
            <a:p>
              <a:pPr>
                <a:lnSpc>
                  <a:spcPts val="1200"/>
                </a:lnSpc>
              </a:pPr>
              <a:r>
                <a:rPr lang="ru-RU" sz="900" dirty="0"/>
                <a:t>недвижимости</a:t>
              </a: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379C374-E0BD-43F6-90D3-F676D5AB6E25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Отраслевые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417086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E371348-097B-4C65-BA1A-E08744E696EA}"/>
              </a:ext>
            </a:extLst>
          </p:cNvPr>
          <p:cNvSpPr/>
          <p:nvPr/>
        </p:nvSpPr>
        <p:spPr>
          <a:xfrm>
            <a:off x="690342" y="3508100"/>
            <a:ext cx="7664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spc="-10" dirty="0"/>
              <a:t>IEK GROUP — один из ведущих российских поставщиков и производителей электротехнического оборудования IEK</a:t>
            </a:r>
            <a:r>
              <a:rPr lang="ru-RU" sz="900" spc="-10" baseline="30000" dirty="0"/>
              <a:t>® </a:t>
            </a:r>
            <a:r>
              <a:rPr lang="ru-RU" sz="900" spc="-10" dirty="0"/>
              <a:t>и </a:t>
            </a:r>
            <a:r>
              <a:rPr lang="en-US" sz="900" spc="-10" dirty="0" err="1"/>
              <a:t>tekfor</a:t>
            </a:r>
            <a:r>
              <a:rPr lang="ru-RU" sz="900" spc="-10" baseline="30000" dirty="0"/>
              <a:t> ®</a:t>
            </a:r>
            <a:r>
              <a:rPr lang="ru-RU" sz="900" spc="-10" dirty="0"/>
              <a:t>,</a:t>
            </a:r>
            <a:r>
              <a:rPr lang="en-US" sz="900" spc="-10" dirty="0"/>
              <a:t> </a:t>
            </a:r>
            <a:r>
              <a:rPr lang="ru-RU" sz="900" spc="-10" dirty="0"/>
              <a:t>светотехники </a:t>
            </a:r>
            <a:br>
              <a:rPr lang="ru-RU" sz="900" spc="-10" dirty="0"/>
            </a:br>
            <a:r>
              <a:rPr lang="ru-RU" sz="900" spc="-10" dirty="0"/>
              <a:t>IEK </a:t>
            </a:r>
            <a:r>
              <a:rPr lang="en-US" sz="900" spc="-10" dirty="0"/>
              <a:t>Lighting</a:t>
            </a:r>
            <a:r>
              <a:rPr lang="ru-RU" sz="900" spc="-10" baseline="30000" dirty="0"/>
              <a:t>®</a:t>
            </a:r>
            <a:r>
              <a:rPr lang="ru-RU" sz="900" spc="-10" dirty="0"/>
              <a:t>, LEDEL</a:t>
            </a:r>
            <a:r>
              <a:rPr lang="ru-RU" sz="900" spc="-10" baseline="30000" dirty="0"/>
              <a:t>®</a:t>
            </a:r>
            <a:r>
              <a:rPr lang="ru-RU" sz="900" spc="-10" dirty="0"/>
              <a:t> и </a:t>
            </a:r>
            <a:r>
              <a:rPr lang="en-US" sz="900" spc="-10" dirty="0"/>
              <a:t>FEREKS</a:t>
            </a:r>
            <a:r>
              <a:rPr lang="ru-RU" sz="900" spc="-10" baseline="30000" dirty="0"/>
              <a:t>®</a:t>
            </a:r>
            <a:r>
              <a:rPr lang="ru-RU" sz="900" spc="-10" dirty="0"/>
              <a:t>, продукции для IT-технологий ITK</a:t>
            </a:r>
            <a:r>
              <a:rPr lang="ru-RU" sz="900" spc="-10" baseline="30000" dirty="0"/>
              <a:t>®</a:t>
            </a:r>
            <a:r>
              <a:rPr lang="ru-RU" sz="900" spc="-10" dirty="0"/>
              <a:t>, оборудования промышленной автоматизации ONI</a:t>
            </a:r>
            <a:r>
              <a:rPr lang="ru-RU" sz="900" spc="-10" baseline="30000" dirty="0"/>
              <a:t>®</a:t>
            </a:r>
            <a:r>
              <a:rPr lang="ru-RU" sz="900" spc="-10" dirty="0"/>
              <a:t> и систем солнечной энергетики </a:t>
            </a:r>
            <a:r>
              <a:rPr lang="en-US" sz="900" spc="-10" dirty="0"/>
              <a:t>NEOSUN</a:t>
            </a:r>
            <a:r>
              <a:rPr lang="ru-RU" sz="900" spc="-10" dirty="0"/>
              <a:t> </a:t>
            </a:r>
            <a:r>
              <a:rPr lang="en-US" sz="900" dirty="0"/>
              <a:t>Energy</a:t>
            </a:r>
            <a:r>
              <a:rPr lang="ru-RU" sz="900" spc="-10" baseline="30000" dirty="0"/>
              <a:t>®</a:t>
            </a:r>
            <a:r>
              <a:rPr lang="ru-RU" sz="900" spc="-10" dirty="0"/>
              <a:t>. </a:t>
            </a:r>
            <a:br>
              <a:rPr lang="ru-RU" sz="900" spc="-10" dirty="0"/>
            </a:br>
            <a:r>
              <a:rPr lang="ru-RU" sz="900" spc="-10" dirty="0"/>
              <a:t>С 2020 г</a:t>
            </a:r>
            <a:r>
              <a:rPr lang="en-US" sz="900" spc="-10" dirty="0"/>
              <a:t>.</a:t>
            </a:r>
            <a:r>
              <a:rPr lang="ru-RU" sz="900" spc="-10" dirty="0"/>
              <a:t> владелец платформы для автоматизации зданий и производств </a:t>
            </a:r>
            <a:r>
              <a:rPr lang="en-US" sz="900" spc="-10" dirty="0" err="1"/>
              <a:t>MasterSCADA</a:t>
            </a:r>
            <a:r>
              <a:rPr lang="ru-RU" sz="900" spc="-10" baseline="30000" dirty="0"/>
              <a:t>®</a:t>
            </a:r>
            <a:r>
              <a:rPr lang="en-US" sz="900" spc="-10" dirty="0"/>
              <a:t>.</a:t>
            </a:r>
            <a:r>
              <a:rPr lang="ru-RU" sz="900" spc="-10" dirty="0"/>
              <a:t> Отдельно представлена продукция для бюджетных решений – под брендом GENERICA. Через проектную организацию «</a:t>
            </a:r>
            <a:r>
              <a:rPr lang="ru-RU" sz="900" spc="-10" dirty="0" err="1"/>
              <a:t>ПрофЭСКО</a:t>
            </a:r>
            <a:r>
              <a:rPr lang="ru-RU" sz="900" spc="-10" dirty="0"/>
              <a:t>» компания инвестирует средства в проекты повышения энергоэффективности во всех регионах России.</a:t>
            </a:r>
          </a:p>
          <a:p>
            <a:endParaRPr lang="ru-RU" sz="1000" spc="-10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6C4EDB0-58EF-4BB2-99D7-0EEDE96E7CD5}"/>
              </a:ext>
            </a:extLst>
          </p:cNvPr>
          <p:cNvSpPr/>
          <p:nvPr/>
        </p:nvSpPr>
        <p:spPr bwMode="auto">
          <a:xfrm>
            <a:off x="757160" y="1042086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93CCE70-C0C9-455F-927D-FE6DE6608F8D}"/>
              </a:ext>
            </a:extLst>
          </p:cNvPr>
          <p:cNvSpPr/>
          <p:nvPr/>
        </p:nvSpPr>
        <p:spPr bwMode="auto">
          <a:xfrm>
            <a:off x="2736988" y="97008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A5053C1-2648-42E3-8063-BCE5F9B7B815}"/>
              </a:ext>
            </a:extLst>
          </p:cNvPr>
          <p:cNvSpPr/>
          <p:nvPr/>
        </p:nvSpPr>
        <p:spPr bwMode="auto">
          <a:xfrm>
            <a:off x="757160" y="1689363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F8D1867-4956-453F-AA7F-E7F0C86D9B17}"/>
              </a:ext>
            </a:extLst>
          </p:cNvPr>
          <p:cNvSpPr/>
          <p:nvPr/>
        </p:nvSpPr>
        <p:spPr bwMode="auto">
          <a:xfrm>
            <a:off x="2736988" y="1617363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D21978D-CD16-4383-90B9-D1DE129A4278}"/>
              </a:ext>
            </a:extLst>
          </p:cNvPr>
          <p:cNvSpPr/>
          <p:nvPr/>
        </p:nvSpPr>
        <p:spPr bwMode="auto">
          <a:xfrm>
            <a:off x="757160" y="2337815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5E47D2B-431C-4B35-AFD6-ACAFC83842F6}"/>
              </a:ext>
            </a:extLst>
          </p:cNvPr>
          <p:cNvSpPr/>
          <p:nvPr/>
        </p:nvSpPr>
        <p:spPr bwMode="auto">
          <a:xfrm>
            <a:off x="2736988" y="2265815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A4574BC0-8612-474E-9CCD-AAF1AC8804CD}"/>
              </a:ext>
            </a:extLst>
          </p:cNvPr>
          <p:cNvSpPr/>
          <p:nvPr/>
        </p:nvSpPr>
        <p:spPr bwMode="auto">
          <a:xfrm>
            <a:off x="757160" y="2977855"/>
            <a:ext cx="2267876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33867D3-D452-409F-9046-737D2859F77C}"/>
              </a:ext>
            </a:extLst>
          </p:cNvPr>
          <p:cNvSpPr/>
          <p:nvPr/>
        </p:nvSpPr>
        <p:spPr bwMode="auto">
          <a:xfrm>
            <a:off x="2736988" y="2905855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049901A-C905-44A6-8D7A-D1050455DE4F}"/>
              </a:ext>
            </a:extLst>
          </p:cNvPr>
          <p:cNvSpPr/>
          <p:nvPr/>
        </p:nvSpPr>
        <p:spPr>
          <a:xfrm>
            <a:off x="770108" y="1119587"/>
            <a:ext cx="1852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Год основания</a:t>
            </a:r>
            <a:r>
              <a:rPr lang="en-US" sz="1100" dirty="0"/>
              <a:t> </a:t>
            </a:r>
            <a:r>
              <a:rPr lang="ru-RU" sz="1100" dirty="0"/>
              <a:t>бизнеса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32DEC20-5655-4FAC-AF23-DC50F13A470D}"/>
              </a:ext>
            </a:extLst>
          </p:cNvPr>
          <p:cNvSpPr/>
          <p:nvPr/>
        </p:nvSpPr>
        <p:spPr>
          <a:xfrm>
            <a:off x="765488" y="1766864"/>
            <a:ext cx="12535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Сотрудников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E8A7CC7-B3C7-419E-893A-79FA4C5410C0}"/>
              </a:ext>
            </a:extLst>
          </p:cNvPr>
          <p:cNvSpPr/>
          <p:nvPr/>
        </p:nvSpPr>
        <p:spPr>
          <a:xfrm>
            <a:off x="770105" y="2355544"/>
            <a:ext cx="1949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Площадь цехов 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российских предприятий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761D02A-8892-4F5A-B7AB-2D553F0D3AC7}"/>
              </a:ext>
            </a:extLst>
          </p:cNvPr>
          <p:cNvSpPr/>
          <p:nvPr/>
        </p:nvSpPr>
        <p:spPr>
          <a:xfrm>
            <a:off x="765486" y="2991907"/>
            <a:ext cx="2037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Выпуск изделий на российских заводах, в год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93A187F-156B-4C42-8215-AAD353BEE847}"/>
              </a:ext>
            </a:extLst>
          </p:cNvPr>
          <p:cNvSpPr/>
          <p:nvPr/>
        </p:nvSpPr>
        <p:spPr>
          <a:xfrm>
            <a:off x="2735636" y="981087"/>
            <a:ext cx="58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/>
          </a:p>
          <a:p>
            <a:pPr algn="ctr"/>
            <a:r>
              <a:rPr lang="ru-RU" sz="1400" b="1" dirty="0"/>
              <a:t>1999</a:t>
            </a:r>
          </a:p>
          <a:p>
            <a:pPr algn="ctr"/>
            <a:endParaRPr lang="ru-RU" sz="8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5737B85-8C2E-45A7-8894-73B7FFB07778}"/>
              </a:ext>
            </a:extLst>
          </p:cNvPr>
          <p:cNvSpPr/>
          <p:nvPr/>
        </p:nvSpPr>
        <p:spPr>
          <a:xfrm>
            <a:off x="2735634" y="1689920"/>
            <a:ext cx="582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более</a:t>
            </a:r>
          </a:p>
          <a:p>
            <a:pPr algn="ctr"/>
            <a:r>
              <a:rPr lang="ru-RU" sz="1400" b="1" dirty="0"/>
              <a:t>3</a:t>
            </a:r>
            <a:r>
              <a:rPr lang="en-US" sz="1400" b="1" dirty="0"/>
              <a:t>1</a:t>
            </a:r>
            <a:r>
              <a:rPr lang="ru-RU" sz="1400" b="1" dirty="0"/>
              <a:t>00</a:t>
            </a:r>
            <a:endParaRPr lang="ru-RU" sz="8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AD1CF6C-EFD4-45A7-AB41-A07789361A16}"/>
              </a:ext>
            </a:extLst>
          </p:cNvPr>
          <p:cNvSpPr/>
          <p:nvPr/>
        </p:nvSpPr>
        <p:spPr>
          <a:xfrm>
            <a:off x="2765289" y="2355299"/>
            <a:ext cx="5229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93</a:t>
            </a:r>
          </a:p>
          <a:p>
            <a:pPr algn="ctr">
              <a:lnSpc>
                <a:spcPct val="90000"/>
              </a:lnSpc>
            </a:pPr>
            <a:r>
              <a:rPr lang="ru-RU" sz="800" dirty="0"/>
              <a:t>тыс. м</a:t>
            </a:r>
            <a:r>
              <a:rPr lang="ru-RU" sz="800" baseline="30000" dirty="0"/>
              <a:t>2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0ADC1CF-2D1C-4284-A01D-829533BD7BD4}"/>
              </a:ext>
            </a:extLst>
          </p:cNvPr>
          <p:cNvSpPr/>
          <p:nvPr/>
        </p:nvSpPr>
        <p:spPr>
          <a:xfrm>
            <a:off x="2791384" y="2989184"/>
            <a:ext cx="482824" cy="40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358</a:t>
            </a:r>
          </a:p>
          <a:p>
            <a:pPr algn="ctr"/>
            <a:r>
              <a:rPr lang="ru-RU" sz="800" dirty="0"/>
              <a:t>млн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7B123D0-7637-4B87-B84D-41BF1EDF828C}"/>
              </a:ext>
            </a:extLst>
          </p:cNvPr>
          <p:cNvSpPr/>
          <p:nvPr/>
        </p:nvSpPr>
        <p:spPr bwMode="auto">
          <a:xfrm rot="10800000">
            <a:off x="5818340" y="2977855"/>
            <a:ext cx="2492144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69E093-C31E-45E3-B61A-477F00A009A4}"/>
              </a:ext>
            </a:extLst>
          </p:cNvPr>
          <p:cNvSpPr/>
          <p:nvPr/>
        </p:nvSpPr>
        <p:spPr bwMode="auto">
          <a:xfrm rot="10800000">
            <a:off x="5523736" y="290585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66EEF0F-4887-4AFD-837A-7142B7D1E2D9}"/>
              </a:ext>
            </a:extLst>
          </p:cNvPr>
          <p:cNvSpPr/>
          <p:nvPr/>
        </p:nvSpPr>
        <p:spPr bwMode="auto">
          <a:xfrm rot="10800000">
            <a:off x="5818340" y="2337815"/>
            <a:ext cx="2492144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8860419-C545-413D-8BAF-1FDA5DC81806}"/>
              </a:ext>
            </a:extLst>
          </p:cNvPr>
          <p:cNvSpPr/>
          <p:nvPr/>
        </p:nvSpPr>
        <p:spPr bwMode="auto">
          <a:xfrm rot="10800000">
            <a:off x="5523736" y="2265816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A4D5C88-815E-4FCA-9B10-7F769117257D}"/>
              </a:ext>
            </a:extLst>
          </p:cNvPr>
          <p:cNvSpPr/>
          <p:nvPr/>
        </p:nvSpPr>
        <p:spPr bwMode="auto">
          <a:xfrm rot="10800000">
            <a:off x="5818340" y="1689363"/>
            <a:ext cx="2492144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30FD03A-8BEB-4F30-8FD3-AA831CC41B3A}"/>
              </a:ext>
            </a:extLst>
          </p:cNvPr>
          <p:cNvSpPr/>
          <p:nvPr/>
        </p:nvSpPr>
        <p:spPr bwMode="auto">
          <a:xfrm rot="10800000">
            <a:off x="5523736" y="1617364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93D29F-DB24-490C-A647-0CE7FF9ACC0C}"/>
              </a:ext>
            </a:extLst>
          </p:cNvPr>
          <p:cNvSpPr/>
          <p:nvPr/>
        </p:nvSpPr>
        <p:spPr bwMode="auto">
          <a:xfrm rot="10800000">
            <a:off x="5818338" y="1042086"/>
            <a:ext cx="2492145" cy="432000"/>
          </a:xfrm>
          <a:prstGeom prst="roundRect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DAEC065-1697-4474-A6DA-D619D2DC557F}"/>
              </a:ext>
            </a:extLst>
          </p:cNvPr>
          <p:cNvSpPr/>
          <p:nvPr/>
        </p:nvSpPr>
        <p:spPr bwMode="auto">
          <a:xfrm rot="10800000">
            <a:off x="5523736" y="970087"/>
            <a:ext cx="576000" cy="576000"/>
          </a:xfrm>
          <a:prstGeom prst="ellipse">
            <a:avLst/>
          </a:prstGeom>
          <a:solidFill>
            <a:schemeClr val="bg1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76244C7-B195-4575-9204-01FECB377CE8}"/>
              </a:ext>
            </a:extLst>
          </p:cNvPr>
          <p:cNvSpPr/>
          <p:nvPr/>
        </p:nvSpPr>
        <p:spPr>
          <a:xfrm>
            <a:off x="6094184" y="1119587"/>
            <a:ext cx="1283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Рост продаж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9197AAC-1E9B-4050-938C-92A972390613}"/>
              </a:ext>
            </a:extLst>
          </p:cNvPr>
          <p:cNvSpPr/>
          <p:nvPr/>
        </p:nvSpPr>
        <p:spPr>
          <a:xfrm>
            <a:off x="6089568" y="1705308"/>
            <a:ext cx="2265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Наименований </a:t>
            </a:r>
            <a:br>
              <a:rPr lang="en-US" sz="1100" dirty="0"/>
            </a:br>
            <a:r>
              <a:rPr lang="ru-RU" sz="1100" dirty="0"/>
              <a:t>в ассортименте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325E7C-634D-444F-9B10-14BF7159E885}"/>
              </a:ext>
            </a:extLst>
          </p:cNvPr>
          <p:cNvSpPr/>
          <p:nvPr/>
        </p:nvSpPr>
        <p:spPr>
          <a:xfrm>
            <a:off x="6092799" y="2353760"/>
            <a:ext cx="2369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Площадь отгрузочных</a:t>
            </a:r>
            <a:r>
              <a:rPr lang="en-US" sz="1100" dirty="0"/>
              <a:t> </a:t>
            </a:r>
            <a:r>
              <a:rPr lang="ru-RU" sz="1100" dirty="0"/>
              <a:t>центров </a:t>
            </a:r>
            <a:br>
              <a:rPr lang="en-US" sz="1100" dirty="0"/>
            </a:br>
            <a:r>
              <a:rPr lang="ru-RU" sz="1100" dirty="0"/>
              <a:t>в России и за рубежом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DAEC58C-7D3B-472E-8ED5-FDADD047132F}"/>
              </a:ext>
            </a:extLst>
          </p:cNvPr>
          <p:cNvSpPr/>
          <p:nvPr/>
        </p:nvSpPr>
        <p:spPr>
          <a:xfrm>
            <a:off x="6097418" y="2993800"/>
            <a:ext cx="1420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Доля инвестиций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в прибыли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3F01586-56CE-4824-9283-41CAA93CCEBE}"/>
              </a:ext>
            </a:extLst>
          </p:cNvPr>
          <p:cNvSpPr/>
          <p:nvPr/>
        </p:nvSpPr>
        <p:spPr>
          <a:xfrm>
            <a:off x="5521622" y="974325"/>
            <a:ext cx="593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/>
          </a:p>
          <a:p>
            <a:pPr algn="ctr"/>
            <a:r>
              <a:rPr lang="ru-RU" sz="1400" b="1" dirty="0"/>
              <a:t>22% 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66795E4-9684-423F-8F08-81C20EF5ADD8}"/>
              </a:ext>
            </a:extLst>
          </p:cNvPr>
          <p:cNvSpPr/>
          <p:nvPr/>
        </p:nvSpPr>
        <p:spPr>
          <a:xfrm>
            <a:off x="5545270" y="1706847"/>
            <a:ext cx="53251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/>
              <a:t>24,5</a:t>
            </a:r>
            <a:endParaRPr lang="ru-RU" sz="1400" b="1" dirty="0"/>
          </a:p>
          <a:p>
            <a:pPr algn="ctr">
              <a:lnSpc>
                <a:spcPct val="90000"/>
              </a:lnSpc>
            </a:pPr>
            <a:r>
              <a:rPr lang="ru-RU" sz="800" dirty="0"/>
              <a:t>тыс.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7518C2-C4DA-4AD6-99EB-A0846414F2D2}"/>
              </a:ext>
            </a:extLst>
          </p:cNvPr>
          <p:cNvSpPr/>
          <p:nvPr/>
        </p:nvSpPr>
        <p:spPr>
          <a:xfrm>
            <a:off x="5550079" y="2355299"/>
            <a:ext cx="52289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88</a:t>
            </a:r>
          </a:p>
          <a:p>
            <a:pPr algn="ctr">
              <a:lnSpc>
                <a:spcPct val="90000"/>
              </a:lnSpc>
            </a:pPr>
            <a:r>
              <a:rPr lang="ru-RU" sz="800" dirty="0"/>
              <a:t>тыс. м</a:t>
            </a:r>
            <a:r>
              <a:rPr lang="ru-RU" sz="800" baseline="30000" dirty="0"/>
              <a:t>2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FF16B5-74A0-47BD-AA38-18D477955083}"/>
              </a:ext>
            </a:extLst>
          </p:cNvPr>
          <p:cNvSpPr/>
          <p:nvPr/>
        </p:nvSpPr>
        <p:spPr>
          <a:xfrm>
            <a:off x="5541763" y="2978412"/>
            <a:ext cx="5437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более</a:t>
            </a:r>
          </a:p>
          <a:p>
            <a:pPr algn="ctr"/>
            <a:r>
              <a:rPr lang="ru-RU" sz="1400" b="1" dirty="0"/>
              <a:t>50%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499CE1-11E2-4373-A455-1B97E2900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776" y="1923293"/>
            <a:ext cx="1916922" cy="56901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A5E343B-9B73-471D-AA5B-D367F98A76AC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О компании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3FF7ED8-65DF-4A80-B248-ED578CF40EA6}"/>
              </a:ext>
            </a:extLst>
          </p:cNvPr>
          <p:cNvSpPr/>
          <p:nvPr/>
        </p:nvSpPr>
        <p:spPr>
          <a:xfrm>
            <a:off x="6072978" y="4417867"/>
            <a:ext cx="22852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Данные указаны за 2022 год. </a:t>
            </a:r>
          </a:p>
        </p:txBody>
      </p:sp>
    </p:spTree>
    <p:extLst>
      <p:ext uri="{BB962C8B-B14F-4D97-AF65-F5344CB8AC3E}">
        <p14:creationId xmlns:p14="http://schemas.microsoft.com/office/powerpoint/2010/main" val="3796559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4E2868-EB44-4708-9D73-BCB369B46EB2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>IEK GROUP </a:t>
            </a:r>
            <a:r>
              <a:rPr lang="ru-RU" sz="2200" dirty="0">
                <a:latin typeface="Arial" charset="0"/>
              </a:rPr>
              <a:t>доверяют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9CC994E-3513-4429-B622-F65E70139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985945"/>
            <a:ext cx="1264005" cy="606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A4AB68-22FC-4A16-9CB3-12AAFC266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70" y="3001922"/>
            <a:ext cx="1098247" cy="4939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7CF5E7-5477-46D4-A7EA-3AFA6F603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3" y="1194981"/>
            <a:ext cx="1451941" cy="4264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80709E-5481-4CF1-AF6F-80EBA7D83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28" y="926253"/>
            <a:ext cx="1034487" cy="66600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1B2F8E3-60EF-4AB1-8078-993E2B629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6" y="1893157"/>
            <a:ext cx="591686" cy="7760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36C9C96-2DE0-41D6-A4CD-F54E18037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99" y="2945021"/>
            <a:ext cx="978806" cy="49500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A92626F-3332-47A4-93B1-8AEB7B21C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70" y="1923023"/>
            <a:ext cx="742397" cy="74501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5C2A43F-539F-4A37-9021-BCACAA04DF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18" y="1943752"/>
            <a:ext cx="591687" cy="74353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924E621-E1DF-470F-AB5A-D10EA53B6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40" y="3652564"/>
            <a:ext cx="1236888" cy="7440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C8D2BB7-34D4-4DDA-8508-9CED668AAC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" y="3857998"/>
            <a:ext cx="2178005" cy="3482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793D269-AE68-4243-A8C9-FC548901C5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57" y="3883667"/>
            <a:ext cx="1541152" cy="2868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620A144-044B-4052-8E6E-4D49CC93AD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82" y="3813568"/>
            <a:ext cx="1385911" cy="39267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62CC2A7-C3B4-44E5-B124-070D7591D3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84" y="2843579"/>
            <a:ext cx="591687" cy="5916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E0631CE-1E28-4F63-98D2-145D9F5D0C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40" y="2777660"/>
            <a:ext cx="1630850" cy="7440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960061B-D6E1-4ED1-AF0E-31591198C8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9" y="1862534"/>
            <a:ext cx="684599" cy="8029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F418F0-476F-4AF8-B943-1E50E9D79B8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" y="2068552"/>
            <a:ext cx="930231" cy="6063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022A68C-ADCB-4640-A07F-E1DEF148FF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" y="2945021"/>
            <a:ext cx="591687" cy="7119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1230EB8-13AC-4759-895D-F4EA63CD09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3" y="2044285"/>
            <a:ext cx="1349115" cy="47377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599080-876B-4B8E-9628-DBA51BD43BA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86" y="1138549"/>
            <a:ext cx="1651025" cy="4314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4F9C585-0ADF-4AE1-9475-9CAD2E5180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50" y="942083"/>
            <a:ext cx="614078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28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888244-17C4-48B6-9659-8EE19D561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14" y="290627"/>
            <a:ext cx="6847773" cy="4025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EC56C4-1A1B-4F89-BA9E-435B4160D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2" y="4573981"/>
            <a:ext cx="1457307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0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C9A7F-D56F-4569-9A63-8CFA18E9D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6" y="1595980"/>
            <a:ext cx="7380000" cy="27875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DF4300-F62C-4286-B901-48EF1714E895}"/>
              </a:ext>
            </a:extLst>
          </p:cNvPr>
          <p:cNvSpPr/>
          <p:nvPr/>
        </p:nvSpPr>
        <p:spPr bwMode="auto">
          <a:xfrm>
            <a:off x="750897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Портфель брендов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E25654-7260-45BE-A898-D30305180EC9}"/>
              </a:ext>
            </a:extLst>
          </p:cNvPr>
          <p:cNvSpPr/>
          <p:nvPr/>
        </p:nvSpPr>
        <p:spPr>
          <a:xfrm>
            <a:off x="1816829" y="1121128"/>
            <a:ext cx="2201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Электротехническая продукция, известная в России и СНГ </a:t>
            </a:r>
            <a:br>
              <a:rPr lang="ru-RU" sz="800" dirty="0"/>
            </a:br>
            <a:r>
              <a:rPr lang="ru-RU" sz="800" dirty="0"/>
              <a:t>более 20 лет.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624B72C-2CE0-4F85-AEAE-796ACE57600B}"/>
              </a:ext>
            </a:extLst>
          </p:cNvPr>
          <p:cNvSpPr/>
          <p:nvPr/>
        </p:nvSpPr>
        <p:spPr>
          <a:xfrm>
            <a:off x="6180575" y="1006944"/>
            <a:ext cx="1948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Современное и надежное оборудование российского производства для эффективных телекоммуникационных решений.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63AE05D-F8D8-4D69-BC4D-1F9DA2E7F108}"/>
              </a:ext>
            </a:extLst>
          </p:cNvPr>
          <p:cNvSpPr/>
          <p:nvPr/>
        </p:nvSpPr>
        <p:spPr>
          <a:xfrm>
            <a:off x="1816829" y="3751569"/>
            <a:ext cx="156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Типовые решения энергоснабжения </a:t>
            </a:r>
            <a:br>
              <a:rPr lang="ru-RU" sz="800" dirty="0"/>
            </a:br>
            <a:r>
              <a:rPr lang="ru-RU" sz="800" dirty="0"/>
              <a:t>в жилищном строительстве.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43527EB-C51D-43F3-B627-828C25FF48CA}"/>
              </a:ext>
            </a:extLst>
          </p:cNvPr>
          <p:cNvSpPr/>
          <p:nvPr/>
        </p:nvSpPr>
        <p:spPr>
          <a:xfrm>
            <a:off x="6180575" y="3750151"/>
            <a:ext cx="1743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Решения для солнечной энергетики </a:t>
            </a:r>
            <a:br>
              <a:rPr lang="ru-RU" sz="800" dirty="0"/>
            </a:br>
            <a:r>
              <a:rPr lang="ru-RU" sz="800" dirty="0"/>
              <a:t>и накопления энергии</a:t>
            </a:r>
            <a:r>
              <a:rPr lang="en-US" sz="800" dirty="0"/>
              <a:t>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32A6F52-CFA2-4341-9437-0196ADDD49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90"/>
          <a:stretch/>
        </p:blipFill>
        <p:spPr>
          <a:xfrm>
            <a:off x="750897" y="1170608"/>
            <a:ext cx="552015" cy="2790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3BA51B9-937C-4BFA-BA61-22648C7D8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19" y="1173530"/>
            <a:ext cx="580106" cy="26368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CBFC5C0-CD6D-4FBB-A5F4-57CA6B2FD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1" y="3928567"/>
            <a:ext cx="972518" cy="12421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90CBFD3-2955-4707-A698-5D1BFA9D86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8" y="2819968"/>
            <a:ext cx="1211277" cy="35955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C455068-42D5-45CD-9451-3851557BB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97" y="3738067"/>
            <a:ext cx="814984" cy="49159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BCCEF3E-EB20-49B6-87C5-354608A5A9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0" y="1949114"/>
            <a:ext cx="966461" cy="166397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6C6D50F-25F4-4688-9106-88170E6D0D68}"/>
              </a:ext>
            </a:extLst>
          </p:cNvPr>
          <p:cNvSpPr/>
          <p:nvPr/>
        </p:nvSpPr>
        <p:spPr>
          <a:xfrm>
            <a:off x="1816829" y="1804417"/>
            <a:ext cx="164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Российское производство качественной щитовой продукции.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F86E39E-5C1F-4379-8EDF-0314C1D8F664}"/>
              </a:ext>
            </a:extLst>
          </p:cNvPr>
          <p:cNvSpPr/>
          <p:nvPr/>
        </p:nvSpPr>
        <p:spPr>
          <a:xfrm>
            <a:off x="6180575" y="3030978"/>
            <a:ext cx="1849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Инвестиции средств в проекты повышения энергоэффективности во всех регионах России.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F942FC9-7134-4DC1-8B1A-806A4DC475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19" y="2900306"/>
            <a:ext cx="796944" cy="796944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B2DD5C1-A03D-4040-BE52-9D9239BE6513}"/>
              </a:ext>
            </a:extLst>
          </p:cNvPr>
          <p:cNvSpPr/>
          <p:nvPr/>
        </p:nvSpPr>
        <p:spPr>
          <a:xfrm>
            <a:off x="6180575" y="1686139"/>
            <a:ext cx="210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Широкий спектр компонентов для </a:t>
            </a:r>
            <a:r>
              <a:rPr lang="ru-RU" sz="800" dirty="0" err="1"/>
              <a:t>промавтоматизации</a:t>
            </a:r>
            <a:r>
              <a:rPr lang="ru-RU" sz="800" dirty="0"/>
              <a:t>, программное обеспечение. Решения для автоматизации систем управления.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E4F6671-5B1F-4A89-8FC3-98B0D6E122D4}"/>
              </a:ext>
            </a:extLst>
          </p:cNvPr>
          <p:cNvSpPr/>
          <p:nvPr/>
        </p:nvSpPr>
        <p:spPr>
          <a:xfrm>
            <a:off x="5474967" y="2625253"/>
            <a:ext cx="2668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/>
              <a:t>Программный комплекс для разработки систем управления и диспетчеризации.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D93950-84B1-4837-9094-D1B396E8D5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52" y="1764189"/>
            <a:ext cx="552014" cy="29059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BB8C92-F455-428A-8DDE-FC062E24CDA9}"/>
              </a:ext>
            </a:extLst>
          </p:cNvPr>
          <p:cNvSpPr/>
          <p:nvPr/>
        </p:nvSpPr>
        <p:spPr bwMode="auto">
          <a:xfrm>
            <a:off x="1816829" y="2617832"/>
            <a:ext cx="1641860" cy="825234"/>
          </a:xfrm>
          <a:prstGeom prst="rect">
            <a:avLst/>
          </a:prstGeom>
          <a:noFill/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800" dirty="0"/>
              <a:t>Комплексные светотехнические решения </a:t>
            </a:r>
            <a:br>
              <a:rPr lang="ru-RU" sz="800" dirty="0"/>
            </a:br>
            <a:r>
              <a:rPr lang="ru-RU" sz="800" dirty="0"/>
              <a:t>в различных отраслях </a:t>
            </a:r>
            <a:br>
              <a:rPr lang="ru-RU" sz="800" dirty="0"/>
            </a:br>
            <a:r>
              <a:rPr lang="ru-RU" sz="800" dirty="0"/>
              <a:t>и ценовых сегментах.</a:t>
            </a:r>
            <a:r>
              <a:rPr lang="en-US" sz="800" dirty="0"/>
              <a:t> </a:t>
            </a:r>
            <a:endParaRPr lang="ru-RU" sz="8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6EDEEAC-DA17-44AF-A56E-E449718DFB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2" y="2380789"/>
            <a:ext cx="1102032" cy="3854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47EA903-6AD4-49D4-97DA-4578828078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98" y="3301037"/>
            <a:ext cx="684858" cy="20647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69B9FC8-6FC4-4224-AC6E-5B65970076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34"/>
          <a:stretch/>
        </p:blipFill>
        <p:spPr>
          <a:xfrm>
            <a:off x="702792" y="2825045"/>
            <a:ext cx="823212" cy="3804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35A9CB-CCAD-4C99-A042-743FA62DD6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81" y="2414691"/>
            <a:ext cx="1260000" cy="21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690EB8-E9D0-469C-9472-CFED2903C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87381"/>
            <a:ext cx="5755246" cy="293714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D347825-D551-40F3-94F6-46AE4D1BB37A}"/>
              </a:ext>
            </a:extLst>
          </p:cNvPr>
          <p:cNvGrpSpPr/>
          <p:nvPr/>
        </p:nvGrpSpPr>
        <p:grpSpPr>
          <a:xfrm>
            <a:off x="6120000" y="3812502"/>
            <a:ext cx="1144722" cy="369332"/>
            <a:chOff x="6469822" y="3812502"/>
            <a:chExt cx="1144722" cy="369332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53D0832-2B64-4455-A4BA-4234C0B50511}"/>
                </a:ext>
              </a:extLst>
            </p:cNvPr>
            <p:cNvCxnSpPr/>
            <p:nvPr/>
          </p:nvCxnSpPr>
          <p:spPr bwMode="auto">
            <a:xfrm>
              <a:off x="6469822" y="3812502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7D0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6233647-AA40-41EE-B21F-7CBA0D900B33}"/>
                </a:ext>
              </a:extLst>
            </p:cNvPr>
            <p:cNvSpPr/>
            <p:nvPr/>
          </p:nvSpPr>
          <p:spPr>
            <a:xfrm>
              <a:off x="6554382" y="3850974"/>
              <a:ext cx="106016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300" b="1" dirty="0"/>
                <a:t>www.iek.ru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30E2911-EA34-4AB0-9D41-7235AE4BFEB3}"/>
              </a:ext>
            </a:extLst>
          </p:cNvPr>
          <p:cNvSpPr/>
          <p:nvPr/>
        </p:nvSpPr>
        <p:spPr>
          <a:xfrm>
            <a:off x="5593223" y="1056317"/>
            <a:ext cx="2443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Оборудование распределения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электроэнергии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E8D70F-25B4-44B6-85B6-E0073F362DF6}"/>
              </a:ext>
            </a:extLst>
          </p:cNvPr>
          <p:cNvSpPr/>
          <p:nvPr/>
        </p:nvSpPr>
        <p:spPr>
          <a:xfrm>
            <a:off x="6095241" y="1551340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Шкафы, боксы 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и принадлежности к ним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E21D86-58D7-4CB5-BFF0-C0CFACA94D60}"/>
              </a:ext>
            </a:extLst>
          </p:cNvPr>
          <p:cNvSpPr/>
          <p:nvPr/>
        </p:nvSpPr>
        <p:spPr>
          <a:xfrm>
            <a:off x="6540490" y="2096632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Системы для 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прокладки кабеля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8786737-8279-4444-8D9C-46751747F38A}"/>
              </a:ext>
            </a:extLst>
          </p:cNvPr>
          <p:cNvSpPr/>
          <p:nvPr/>
        </p:nvSpPr>
        <p:spPr>
          <a:xfrm>
            <a:off x="6095241" y="2641600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Приборы учета, контроля, 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измерения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602B95D-C55F-44DF-AB3B-53823529DD5F}"/>
              </a:ext>
            </a:extLst>
          </p:cNvPr>
          <p:cNvSpPr/>
          <p:nvPr/>
        </p:nvSpPr>
        <p:spPr>
          <a:xfrm>
            <a:off x="5587893" y="3118002"/>
            <a:ext cx="2100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Электромонтажные изделия, инструменты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48F9FDA-3E65-4F33-B9DC-4DDF35DA56EB}"/>
              </a:ext>
            </a:extLst>
          </p:cNvPr>
          <p:cNvGrpSpPr/>
          <p:nvPr/>
        </p:nvGrpSpPr>
        <p:grpSpPr>
          <a:xfrm>
            <a:off x="750896" y="3729441"/>
            <a:ext cx="4226227" cy="510054"/>
            <a:chOff x="883462" y="4844885"/>
            <a:chExt cx="4226227" cy="51005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35697B8-EF56-44C5-969D-7D47D681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62" y="4844885"/>
              <a:ext cx="486157" cy="486157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AE3CDAC-8D62-431C-8C91-663E5CC5DCB9}"/>
                </a:ext>
              </a:extLst>
            </p:cNvPr>
            <p:cNvSpPr/>
            <p:nvPr/>
          </p:nvSpPr>
          <p:spPr>
            <a:xfrm>
              <a:off x="1433811" y="4874722"/>
              <a:ext cx="36758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/>
                <a:t>Лауреат премии «Марка № 1 в России»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DC4F428-A08B-48F6-AD91-E94AB0729351}"/>
                </a:ext>
              </a:extLst>
            </p:cNvPr>
            <p:cNvSpPr/>
            <p:nvPr/>
          </p:nvSpPr>
          <p:spPr>
            <a:xfrm>
              <a:off x="1454177" y="5139495"/>
              <a:ext cx="299003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spc="-4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 категории «Электротехника» в 2014, 2016, 2019, 2021 и 2022 гг</a:t>
              </a:r>
              <a:r>
                <a:rPr lang="ru-RU" sz="800" b="1" spc="-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B8AC62C-72ED-4A52-A8E9-F98830A66EFD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Электротехническое оборудование </a:t>
            </a:r>
          </a:p>
        </p:txBody>
      </p:sp>
    </p:spTree>
    <p:extLst>
      <p:ext uri="{BB962C8B-B14F-4D97-AF65-F5344CB8AC3E}">
        <p14:creationId xmlns:p14="http://schemas.microsoft.com/office/powerpoint/2010/main" val="110169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F96BE9-650C-4702-83E0-EF5180739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9" y="886889"/>
            <a:ext cx="5760002" cy="29372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B76E8-95E0-4DAF-9F8D-0845868CB57D}"/>
              </a:ext>
            </a:extLst>
          </p:cNvPr>
          <p:cNvSpPr/>
          <p:nvPr/>
        </p:nvSpPr>
        <p:spPr>
          <a:xfrm>
            <a:off x="1742048" y="1117360"/>
            <a:ext cx="1879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Пластиковые корпуса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DB8D16-2E6E-47D9-B5BD-AED87E1BC493}"/>
              </a:ext>
            </a:extLst>
          </p:cNvPr>
          <p:cNvSpPr/>
          <p:nvPr/>
        </p:nvSpPr>
        <p:spPr>
          <a:xfrm>
            <a:off x="1082040" y="1572515"/>
            <a:ext cx="2027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Нанесение 2D и 3D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изображений на изделия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1A4BF-7873-4214-8890-DA45056525FA}"/>
              </a:ext>
            </a:extLst>
          </p:cNvPr>
          <p:cNvSpPr/>
          <p:nvPr/>
        </p:nvSpPr>
        <p:spPr>
          <a:xfrm>
            <a:off x="1005841" y="2165038"/>
            <a:ext cx="16598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Корпуса вентиляторов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9F0CBD-719B-4705-B2FE-09C97521316C}"/>
              </a:ext>
            </a:extLst>
          </p:cNvPr>
          <p:cNvSpPr/>
          <p:nvPr/>
        </p:nvSpPr>
        <p:spPr>
          <a:xfrm>
            <a:off x="905164" y="2677151"/>
            <a:ext cx="2208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Шины и клеммы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1FDA65-6145-4980-B356-AE306B59C8F5}"/>
              </a:ext>
            </a:extLst>
          </p:cNvPr>
          <p:cNvSpPr/>
          <p:nvPr/>
        </p:nvSpPr>
        <p:spPr>
          <a:xfrm>
            <a:off x="1258986" y="3189264"/>
            <a:ext cx="2362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DIN-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рейки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04DA75-D0EF-4DAA-B8E3-08D2455325F6}"/>
              </a:ext>
            </a:extLst>
          </p:cNvPr>
          <p:cNvSpPr/>
          <p:nvPr/>
        </p:nvSpPr>
        <p:spPr bwMode="auto">
          <a:xfrm>
            <a:off x="750896" y="334670"/>
            <a:ext cx="6629392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Щитовое оборудование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5FB3939-9D59-4D32-AFFF-850E6947B66D}"/>
              </a:ext>
            </a:extLst>
          </p:cNvPr>
          <p:cNvGrpSpPr/>
          <p:nvPr/>
        </p:nvGrpSpPr>
        <p:grpSpPr>
          <a:xfrm>
            <a:off x="6120000" y="3812502"/>
            <a:ext cx="1369425" cy="369332"/>
            <a:chOff x="6469822" y="3812502"/>
            <a:chExt cx="1369425" cy="36933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427A80E-162D-4C4F-8BE9-0C947E53FDC0}"/>
                </a:ext>
              </a:extLst>
            </p:cNvPr>
            <p:cNvSpPr/>
            <p:nvPr/>
          </p:nvSpPr>
          <p:spPr>
            <a:xfrm>
              <a:off x="6555819" y="3853291"/>
              <a:ext cx="128342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www.tekfor.ru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768194F-5A8F-431A-9023-96C0AAF49F26}"/>
                </a:ext>
              </a:extLst>
            </p:cNvPr>
            <p:cNvCxnSpPr/>
            <p:nvPr/>
          </p:nvCxnSpPr>
          <p:spPr bwMode="auto">
            <a:xfrm>
              <a:off x="6469822" y="3812502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0073B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7673F7-4329-4748-8820-C706060B2871}"/>
              </a:ext>
            </a:extLst>
          </p:cNvPr>
          <p:cNvSpPr/>
          <p:nvPr/>
        </p:nvSpPr>
        <p:spPr>
          <a:xfrm>
            <a:off x="764707" y="3752697"/>
            <a:ext cx="52403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marR="0" lvl="0" indent="-144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Российское производство </a:t>
            </a:r>
            <a:br>
              <a:rPr kumimoji="0" lang="ru-R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качественной щитовой продукции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076C4E-17C6-4EFD-BFCC-0E38166F0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21" y="2146611"/>
            <a:ext cx="1537111" cy="2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6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288AD-E8A0-4488-9823-434A23022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6" y="898906"/>
            <a:ext cx="5760000" cy="293844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71C3D6-D2B2-4080-AA16-58373AC3AC7C}"/>
              </a:ext>
            </a:extLst>
          </p:cNvPr>
          <p:cNvSpPr/>
          <p:nvPr/>
        </p:nvSpPr>
        <p:spPr>
          <a:xfrm>
            <a:off x="6089103" y="1563963"/>
            <a:ext cx="2443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Уличное и архитектурное освещение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3F470F-EA54-493E-ABE0-A6436110D4D1}"/>
              </a:ext>
            </a:extLst>
          </p:cNvPr>
          <p:cNvSpPr/>
          <p:nvPr/>
        </p:nvSpPr>
        <p:spPr>
          <a:xfrm>
            <a:off x="5573903" y="3237325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Управление освещением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46C4F-872E-46D3-B590-D3CB779C5C61}"/>
              </a:ext>
            </a:extLst>
          </p:cNvPr>
          <p:cNvSpPr/>
          <p:nvPr/>
        </p:nvSpPr>
        <p:spPr>
          <a:xfrm>
            <a:off x="6543102" y="2043212"/>
            <a:ext cx="16366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Коммерческое </a:t>
            </a:r>
            <a:br>
              <a:rPr lang="en-US" sz="1100" dirty="0"/>
            </a:br>
            <a:r>
              <a:rPr lang="ru-RU" sz="1100" dirty="0"/>
              <a:t>и промышленное</a:t>
            </a:r>
          </a:p>
          <a:p>
            <a:pPr>
              <a:lnSpc>
                <a:spcPts val="1200"/>
              </a:lnSpc>
            </a:pPr>
            <a:r>
              <a:rPr lang="ru-RU" sz="1100" dirty="0"/>
              <a:t>освещение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2ED48F-249B-4376-AA9E-8871F39E70F4}"/>
              </a:ext>
            </a:extLst>
          </p:cNvPr>
          <p:cNvSpPr/>
          <p:nvPr/>
        </p:nvSpPr>
        <p:spPr>
          <a:xfrm>
            <a:off x="6089103" y="2674343"/>
            <a:ext cx="2002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Коммунальное и бытовое освещение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F6C9C1-0B03-4A86-A14C-50E9E6D9A7D1}"/>
              </a:ext>
            </a:extLst>
          </p:cNvPr>
          <p:cNvSpPr/>
          <p:nvPr/>
        </p:nvSpPr>
        <p:spPr>
          <a:xfrm>
            <a:off x="5573903" y="1126402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Источники света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AAE43-B39B-44B9-B9A7-8EA017E9B21E}"/>
              </a:ext>
            </a:extLst>
          </p:cNvPr>
          <p:cNvSpPr/>
          <p:nvPr/>
        </p:nvSpPr>
        <p:spPr bwMode="auto">
          <a:xfrm>
            <a:off x="750898" y="334670"/>
            <a:ext cx="5148544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Светотехническое оборудование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6954F1-8F0F-4D25-A7FC-6D39FD4F7956}"/>
              </a:ext>
            </a:extLst>
          </p:cNvPr>
          <p:cNvGrpSpPr/>
          <p:nvPr/>
        </p:nvGrpSpPr>
        <p:grpSpPr>
          <a:xfrm>
            <a:off x="6120000" y="3816440"/>
            <a:ext cx="1579032" cy="369332"/>
            <a:chOff x="6473618" y="3816440"/>
            <a:chExt cx="1579032" cy="36933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88F7377-ADCF-4BC2-9CB6-DDDB1FE25824}"/>
                </a:ext>
              </a:extLst>
            </p:cNvPr>
            <p:cNvSpPr/>
            <p:nvPr/>
          </p:nvSpPr>
          <p:spPr>
            <a:xfrm>
              <a:off x="6553265" y="3850879"/>
              <a:ext cx="149938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www.iek.lighting</a:t>
              </a:r>
              <a:endParaRPr lang="ru-RU" sz="1300" b="1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D59D4636-CB07-49BE-8C1B-0649D6F7B4FC}"/>
                </a:ext>
              </a:extLst>
            </p:cNvPr>
            <p:cNvCxnSpPr/>
            <p:nvPr/>
          </p:nvCxnSpPr>
          <p:spPr bwMode="auto">
            <a:xfrm>
              <a:off x="6473618" y="3816440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FD8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BCD365-260D-4372-9817-25ED9F55C557}"/>
              </a:ext>
            </a:extLst>
          </p:cNvPr>
          <p:cNvSpPr/>
          <p:nvPr/>
        </p:nvSpPr>
        <p:spPr>
          <a:xfrm>
            <a:off x="761209" y="3755481"/>
            <a:ext cx="43315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Решения для проектов в области освещения объектов любой сложности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911586-0A1B-433F-BB7E-0E820E26F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67" y="1718328"/>
            <a:ext cx="1631182" cy="5705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142A2F-B8F4-441B-B1EC-9C9E7CC3D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72" y="2362782"/>
            <a:ext cx="684858" cy="2064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6E5DF6-D87A-4F95-85CB-6169611AF1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85"/>
          <a:stretch/>
        </p:blipFill>
        <p:spPr>
          <a:xfrm>
            <a:off x="1150145" y="2328864"/>
            <a:ext cx="730502" cy="3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3CF41D-29EC-45FF-A55B-31F99E4AB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1" y="882718"/>
            <a:ext cx="5760000" cy="29372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B76E8-95E0-4DAF-9F8D-0845868CB57D}"/>
              </a:ext>
            </a:extLst>
          </p:cNvPr>
          <p:cNvSpPr/>
          <p:nvPr/>
        </p:nvSpPr>
        <p:spPr>
          <a:xfrm>
            <a:off x="1149350" y="1065107"/>
            <a:ext cx="2471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Телекоммуникационные шкафы</a:t>
            </a:r>
            <a:br>
              <a:rPr lang="ru-RU" sz="1100" dirty="0"/>
            </a:br>
            <a:r>
              <a:rPr lang="ru-RU" sz="1100" dirty="0"/>
              <a:t>и комплексные решения для ЦОД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DB8D16-2E6E-47D9-B5BD-AED87E1BC493}"/>
              </a:ext>
            </a:extLst>
          </p:cNvPr>
          <p:cNvSpPr/>
          <p:nvPr/>
        </p:nvSpPr>
        <p:spPr>
          <a:xfrm>
            <a:off x="403930" y="1542731"/>
            <a:ext cx="2705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Оборудование для электропитания </a:t>
            </a:r>
            <a:br>
              <a:rPr lang="en-US" sz="1100" dirty="0"/>
            </a:br>
            <a:r>
              <a:rPr lang="ru-RU" sz="1100" dirty="0"/>
              <a:t>и мониторинга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1A4BF-7873-4214-8890-DA45056525FA}"/>
              </a:ext>
            </a:extLst>
          </p:cNvPr>
          <p:cNvSpPr/>
          <p:nvPr/>
        </p:nvSpPr>
        <p:spPr>
          <a:xfrm>
            <a:off x="1047751" y="2165038"/>
            <a:ext cx="16179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Кабельная продукция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9F0CBD-719B-4705-B2FE-09C97521316C}"/>
              </a:ext>
            </a:extLst>
          </p:cNvPr>
          <p:cNvSpPr/>
          <p:nvPr/>
        </p:nvSpPr>
        <p:spPr>
          <a:xfrm>
            <a:off x="1235137" y="2626951"/>
            <a:ext cx="187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Медные и оптические компоненты СКС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1FDA65-6145-4980-B356-AE306B59C8F5}"/>
              </a:ext>
            </a:extLst>
          </p:cNvPr>
          <p:cNvSpPr/>
          <p:nvPr/>
        </p:nvSpPr>
        <p:spPr>
          <a:xfrm>
            <a:off x="1258986" y="3175666"/>
            <a:ext cx="2362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100" dirty="0"/>
              <a:t>Климатическое оборудование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04DA75-D0EF-4DAA-B8E3-08D2455325F6}"/>
              </a:ext>
            </a:extLst>
          </p:cNvPr>
          <p:cNvSpPr/>
          <p:nvPr/>
        </p:nvSpPr>
        <p:spPr bwMode="auto">
          <a:xfrm>
            <a:off x="750896" y="334670"/>
            <a:ext cx="6480000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Оборудование для </a:t>
            </a:r>
            <a:r>
              <a:rPr lang="en-US" sz="2200" dirty="0">
                <a:latin typeface="Arial" charset="0"/>
              </a:rPr>
              <a:t>IT-</a:t>
            </a:r>
            <a:r>
              <a:rPr lang="ru-RU" sz="2200" dirty="0">
                <a:latin typeface="Arial" charset="0"/>
              </a:rPr>
              <a:t>технологий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F7A4B0-1433-4DD1-9436-018240E16EF3}"/>
              </a:ext>
            </a:extLst>
          </p:cNvPr>
          <p:cNvSpPr/>
          <p:nvPr/>
        </p:nvSpPr>
        <p:spPr>
          <a:xfrm>
            <a:off x="760821" y="3754035"/>
            <a:ext cx="31587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Высокое качество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Российское производство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F85A18-1186-4694-9E14-D38C2E66F57A}"/>
              </a:ext>
            </a:extLst>
          </p:cNvPr>
          <p:cNvGrpSpPr/>
          <p:nvPr/>
        </p:nvGrpSpPr>
        <p:grpSpPr>
          <a:xfrm>
            <a:off x="6120000" y="3812502"/>
            <a:ext cx="1639884" cy="369332"/>
            <a:chOff x="6469822" y="3812502"/>
            <a:chExt cx="1639884" cy="36933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427A80E-162D-4C4F-8BE9-0C947E53FDC0}"/>
                </a:ext>
              </a:extLst>
            </p:cNvPr>
            <p:cNvSpPr/>
            <p:nvPr/>
          </p:nvSpPr>
          <p:spPr>
            <a:xfrm>
              <a:off x="6555819" y="3853291"/>
              <a:ext cx="155388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www.itk-group.ru</a:t>
              </a:r>
              <a:endParaRPr lang="ru-RU" sz="1300" b="1" dirty="0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8768194F-5A8F-431A-9023-96C0AAF49F26}"/>
                </a:ext>
              </a:extLst>
            </p:cNvPr>
            <p:cNvCxnSpPr/>
            <p:nvPr/>
          </p:nvCxnSpPr>
          <p:spPr bwMode="auto">
            <a:xfrm>
              <a:off x="6469822" y="3812502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70AC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F46BE-1AF3-486B-8243-00A73D699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1" y="2057510"/>
            <a:ext cx="1078395" cy="4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9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CD3EFF-5E14-4685-9ECD-5B477D07D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89992"/>
            <a:ext cx="5755240" cy="293489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1C4DAE-E535-40B9-914B-7D7697264EFA}"/>
              </a:ext>
            </a:extLst>
          </p:cNvPr>
          <p:cNvSpPr/>
          <p:nvPr/>
        </p:nvSpPr>
        <p:spPr>
          <a:xfrm>
            <a:off x="5592167" y="1117509"/>
            <a:ext cx="24430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Программируемые контроллеры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80BAA0-1CBB-4CB9-95EE-D7034F5E46DB}"/>
              </a:ext>
            </a:extLst>
          </p:cNvPr>
          <p:cNvSpPr/>
          <p:nvPr/>
        </p:nvSpPr>
        <p:spPr>
          <a:xfrm>
            <a:off x="6095531" y="1627523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Панели оператора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63A935-F01E-4542-A8F7-47B8A32D0C11}"/>
              </a:ext>
            </a:extLst>
          </p:cNvPr>
          <p:cNvSpPr/>
          <p:nvPr/>
        </p:nvSpPr>
        <p:spPr>
          <a:xfrm>
            <a:off x="6549798" y="2104824"/>
            <a:ext cx="15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Преобразователи частоты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D05518-1D89-4DA0-9570-E7DCB6EC30AB}"/>
              </a:ext>
            </a:extLst>
          </p:cNvPr>
          <p:cNvSpPr/>
          <p:nvPr/>
        </p:nvSpPr>
        <p:spPr>
          <a:xfrm>
            <a:off x="6101881" y="2723751"/>
            <a:ext cx="21000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Устройства плавного пуска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2A4440-3B47-433A-AB7B-3792CF691BD8}"/>
              </a:ext>
            </a:extLst>
          </p:cNvPr>
          <p:cNvSpPr/>
          <p:nvPr/>
        </p:nvSpPr>
        <p:spPr>
          <a:xfrm>
            <a:off x="5592167" y="3186129"/>
            <a:ext cx="14045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dirty="0"/>
              <a:t>Умный дом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951029-AE32-4CA0-BD08-02F76420FBDC}"/>
              </a:ext>
            </a:extLst>
          </p:cNvPr>
          <p:cNvSpPr/>
          <p:nvPr/>
        </p:nvSpPr>
        <p:spPr bwMode="auto">
          <a:xfrm>
            <a:off x="750897" y="334670"/>
            <a:ext cx="6833613" cy="482804"/>
          </a:xfrm>
          <a:prstGeom prst="rect">
            <a:avLst/>
          </a:prstGeom>
          <a:solidFill>
            <a:srgbClr val="FECE26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200" dirty="0">
                <a:latin typeface="Arial" charset="0"/>
              </a:rPr>
              <a:t>Оборудование для промышленной автоматизации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58A6584-54C0-478E-B069-3877BD8D4A7C}"/>
              </a:ext>
            </a:extLst>
          </p:cNvPr>
          <p:cNvGrpSpPr/>
          <p:nvPr/>
        </p:nvGrpSpPr>
        <p:grpSpPr>
          <a:xfrm>
            <a:off x="6120000" y="3813846"/>
            <a:ext cx="1966959" cy="369332"/>
            <a:chOff x="6472543" y="3813846"/>
            <a:chExt cx="1966959" cy="36933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A66920B-8CE3-4A3F-BC50-F3A6CB5B97AC}"/>
                </a:ext>
              </a:extLst>
            </p:cNvPr>
            <p:cNvSpPr/>
            <p:nvPr/>
          </p:nvSpPr>
          <p:spPr>
            <a:xfrm>
              <a:off x="6552190" y="3850974"/>
              <a:ext cx="188731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/>
                <a:t>www.oni-system.com</a:t>
              </a:r>
              <a:endParaRPr lang="ru-RU" sz="1300" b="1" dirty="0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A23C2D94-2A9F-4278-8321-F3D2CE61B61B}"/>
                </a:ext>
              </a:extLst>
            </p:cNvPr>
            <p:cNvCxnSpPr/>
            <p:nvPr/>
          </p:nvCxnSpPr>
          <p:spPr bwMode="auto">
            <a:xfrm>
              <a:off x="6472543" y="3813846"/>
              <a:ext cx="0" cy="36933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2C41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903777-89B0-4EE7-BEEB-F2BEECA3DE18}"/>
              </a:ext>
            </a:extLst>
          </p:cNvPr>
          <p:cNvSpPr/>
          <p:nvPr/>
        </p:nvSpPr>
        <p:spPr>
          <a:xfrm>
            <a:off x="765185" y="3756321"/>
            <a:ext cx="41841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Производство на современных предприятиях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00" b="1" dirty="0"/>
              <a:t>Многоступенчатый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156305250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IG 2">
      <a:dk1>
        <a:srgbClr val="3F3F3F"/>
      </a:dk1>
      <a:lt1>
        <a:srgbClr val="FFFFFF"/>
      </a:lt1>
      <a:dk2>
        <a:srgbClr val="D8D8D8"/>
      </a:dk2>
      <a:lt2>
        <a:srgbClr val="FF0000"/>
      </a:lt2>
      <a:accent1>
        <a:srgbClr val="FECE26"/>
      </a:accent1>
      <a:accent2>
        <a:srgbClr val="70AC32"/>
      </a:accent2>
      <a:accent3>
        <a:srgbClr val="2C4190"/>
      </a:accent3>
      <a:accent4>
        <a:srgbClr val="3D4D4D"/>
      </a:accent4>
      <a:accent5>
        <a:srgbClr val="B2B4B3"/>
      </a:accent5>
      <a:accent6>
        <a:srgbClr val="FECE26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51598</TotalTime>
  <Words>1157</Words>
  <Application>Microsoft Office PowerPoint</Application>
  <PresentationFormat>Экран (16:9)</PresentationFormat>
  <Paragraphs>292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designer</dc:creator>
  <cp:lastModifiedBy>Карпова Анна Дмитриевна</cp:lastModifiedBy>
  <cp:revision>1285</cp:revision>
  <cp:lastPrinted>2023-04-19T08:38:54Z</cp:lastPrinted>
  <dcterms:created xsi:type="dcterms:W3CDTF">2006-05-30T05:19:11Z</dcterms:created>
  <dcterms:modified xsi:type="dcterms:W3CDTF">2023-04-27T07:20:51Z</dcterms:modified>
</cp:coreProperties>
</file>